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x="4610100" cy="3460750"/>
  <p:notesSz cx="4610100" cy="34607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888003" y="0"/>
            <a:ext cx="720000" cy="3456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59878"/>
            <a:ext cx="4419498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2991" y="820102"/>
            <a:ext cx="2844800" cy="17106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319272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6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image" Target="../media/image6.png"/><Relationship Id="rId21" Type="http://schemas.openxmlformats.org/officeDocument/2006/relationships/image" Target="../media/image7.png"/><Relationship Id="rId22" Type="http://schemas.openxmlformats.org/officeDocument/2006/relationships/image" Target="../media/image8.png"/><Relationship Id="rId23" Type="http://schemas.openxmlformats.org/officeDocument/2006/relationships/image" Target="../media/image9.png"/><Relationship Id="rId24" Type="http://schemas.openxmlformats.org/officeDocument/2006/relationships/image" Target="../media/image10.png"/><Relationship Id="rId25" Type="http://schemas.openxmlformats.org/officeDocument/2006/relationships/image" Target="../media/image11.png"/><Relationship Id="rId26" Type="http://schemas.openxmlformats.org/officeDocument/2006/relationships/image" Target="../media/image12.png"/><Relationship Id="rId27" Type="http://schemas.openxmlformats.org/officeDocument/2006/relationships/slide" Target="slide54.xml"/><Relationship Id="rId28" Type="http://schemas.openxmlformats.org/officeDocument/2006/relationships/slide" Target="slide55.xml"/><Relationship Id="rId29" Type="http://schemas.openxmlformats.org/officeDocument/2006/relationships/slide" Target="slide56.xml"/><Relationship Id="rId30" Type="http://schemas.openxmlformats.org/officeDocument/2006/relationships/slide" Target="slide58.xml"/><Relationship Id="rId31" Type="http://schemas.openxmlformats.org/officeDocument/2006/relationships/slide" Target="slide60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image" Target="../media/image13.png"/><Relationship Id="rId21" Type="http://schemas.openxmlformats.org/officeDocument/2006/relationships/image" Target="../media/image14.png"/><Relationship Id="rId22" Type="http://schemas.openxmlformats.org/officeDocument/2006/relationships/image" Target="../media/image15.png"/><Relationship Id="rId23" Type="http://schemas.openxmlformats.org/officeDocument/2006/relationships/image" Target="../media/image16.png"/><Relationship Id="rId24" Type="http://schemas.openxmlformats.org/officeDocument/2006/relationships/image" Target="../media/image17.png"/><Relationship Id="rId25" Type="http://schemas.openxmlformats.org/officeDocument/2006/relationships/image" Target="../media/image18.png"/><Relationship Id="rId26" Type="http://schemas.openxmlformats.org/officeDocument/2006/relationships/image" Target="../media/image19.png"/><Relationship Id="rId27" Type="http://schemas.openxmlformats.org/officeDocument/2006/relationships/slide" Target="slide54.xml"/><Relationship Id="rId28" Type="http://schemas.openxmlformats.org/officeDocument/2006/relationships/slide" Target="slide55.xml"/><Relationship Id="rId29" Type="http://schemas.openxmlformats.org/officeDocument/2006/relationships/slide" Target="slide56.xml"/><Relationship Id="rId30" Type="http://schemas.openxmlformats.org/officeDocument/2006/relationships/slide" Target="slide58.xml"/><Relationship Id="rId31" Type="http://schemas.openxmlformats.org/officeDocument/2006/relationships/slide" Target="slide60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image" Target="../media/image20.png"/><Relationship Id="rId22" Type="http://schemas.openxmlformats.org/officeDocument/2006/relationships/image" Target="../media/image14.png"/><Relationship Id="rId23" Type="http://schemas.openxmlformats.org/officeDocument/2006/relationships/image" Target="../media/image15.png"/><Relationship Id="rId24" Type="http://schemas.openxmlformats.org/officeDocument/2006/relationships/image" Target="../media/image16.png"/><Relationship Id="rId25" Type="http://schemas.openxmlformats.org/officeDocument/2006/relationships/image" Target="../media/image17.png"/><Relationship Id="rId26" Type="http://schemas.openxmlformats.org/officeDocument/2006/relationships/image" Target="../media/image21.png"/><Relationship Id="rId27" Type="http://schemas.openxmlformats.org/officeDocument/2006/relationships/image" Target="../media/image19.png"/><Relationship Id="rId28" Type="http://schemas.openxmlformats.org/officeDocument/2006/relationships/slide" Target="slide55.xml"/><Relationship Id="rId29" Type="http://schemas.openxmlformats.org/officeDocument/2006/relationships/slide" Target="slide56.xml"/><Relationship Id="rId30" Type="http://schemas.openxmlformats.org/officeDocument/2006/relationships/slide" Target="slide58.xml"/><Relationship Id="rId31" Type="http://schemas.openxmlformats.org/officeDocument/2006/relationships/slide" Target="slide60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26" Type="http://schemas.openxmlformats.org/officeDocument/2006/relationships/image" Target="../media/image24.png"/><Relationship Id="rId27" Type="http://schemas.openxmlformats.org/officeDocument/2006/relationships/image" Target="../media/image25.png"/><Relationship Id="rId28" Type="http://schemas.openxmlformats.org/officeDocument/2006/relationships/image" Target="../media/image17.png"/><Relationship Id="rId29" Type="http://schemas.openxmlformats.org/officeDocument/2006/relationships/image" Target="../media/image26.png"/><Relationship Id="rId30" Type="http://schemas.openxmlformats.org/officeDocument/2006/relationships/image" Target="../media/image27.png"/><Relationship Id="rId31" Type="http://schemas.openxmlformats.org/officeDocument/2006/relationships/slide" Target="slide60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image" Target="../media/image28.jpg"/><Relationship Id="rId15" Type="http://schemas.openxmlformats.org/officeDocument/2006/relationships/slide" Target="slide41.xml"/><Relationship Id="rId16" Type="http://schemas.openxmlformats.org/officeDocument/2006/relationships/slide" Target="slide42.xml"/><Relationship Id="rId17" Type="http://schemas.openxmlformats.org/officeDocument/2006/relationships/slide" Target="slide47.xml"/><Relationship Id="rId18" Type="http://schemas.openxmlformats.org/officeDocument/2006/relationships/slide" Target="slide48.xml"/><Relationship Id="rId19" Type="http://schemas.openxmlformats.org/officeDocument/2006/relationships/slide" Target="slide50.xml"/><Relationship Id="rId20" Type="http://schemas.openxmlformats.org/officeDocument/2006/relationships/slide" Target="slide53.xml"/><Relationship Id="rId21" Type="http://schemas.openxmlformats.org/officeDocument/2006/relationships/slide" Target="slide54.xml"/><Relationship Id="rId22" Type="http://schemas.openxmlformats.org/officeDocument/2006/relationships/slide" Target="slide55.xml"/><Relationship Id="rId23" Type="http://schemas.openxmlformats.org/officeDocument/2006/relationships/slide" Target="slide56.xml"/><Relationship Id="rId24" Type="http://schemas.openxmlformats.org/officeDocument/2006/relationships/slide" Target="slide58.xml"/><Relationship Id="rId25" Type="http://schemas.openxmlformats.org/officeDocument/2006/relationships/slide" Target="slide60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image" Target="../media/image29.jpg"/><Relationship Id="rId15" Type="http://schemas.openxmlformats.org/officeDocument/2006/relationships/image" Target="../media/image30.jpg"/><Relationship Id="rId16" Type="http://schemas.openxmlformats.org/officeDocument/2006/relationships/image" Target="../media/image31.jpg"/><Relationship Id="rId17" Type="http://schemas.openxmlformats.org/officeDocument/2006/relationships/image" Target="../media/image32.jpg"/><Relationship Id="rId18" Type="http://schemas.openxmlformats.org/officeDocument/2006/relationships/image" Target="../media/image33.jpg"/><Relationship Id="rId19" Type="http://schemas.openxmlformats.org/officeDocument/2006/relationships/slide" Target="slide41.xml"/><Relationship Id="rId20" Type="http://schemas.openxmlformats.org/officeDocument/2006/relationships/slide" Target="slide42.xml"/><Relationship Id="rId21" Type="http://schemas.openxmlformats.org/officeDocument/2006/relationships/slide" Target="slide47.xml"/><Relationship Id="rId22" Type="http://schemas.openxmlformats.org/officeDocument/2006/relationships/slide" Target="slide48.xml"/><Relationship Id="rId23" Type="http://schemas.openxmlformats.org/officeDocument/2006/relationships/slide" Target="slide50.xml"/><Relationship Id="rId24" Type="http://schemas.openxmlformats.org/officeDocument/2006/relationships/slide" Target="slide53.xml"/><Relationship Id="rId25" Type="http://schemas.openxmlformats.org/officeDocument/2006/relationships/slide" Target="slide54.xml"/><Relationship Id="rId26" Type="http://schemas.openxmlformats.org/officeDocument/2006/relationships/slide" Target="slide55.xml"/><Relationship Id="rId27" Type="http://schemas.openxmlformats.org/officeDocument/2006/relationships/slide" Target="slide56.xml"/><Relationship Id="rId28" Type="http://schemas.openxmlformats.org/officeDocument/2006/relationships/slide" Target="slide58.xml"/><Relationship Id="rId29" Type="http://schemas.openxmlformats.org/officeDocument/2006/relationships/slide" Target="slide60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9.xml"/><Relationship Id="rId8" Type="http://schemas.openxmlformats.org/officeDocument/2006/relationships/slide" Target="slide8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image" Target="../media/image2.jpg"/><Relationship Id="rId23" Type="http://schemas.openxmlformats.org/officeDocument/2006/relationships/image" Target="../media/image3.png"/><Relationship Id="rId24" Type="http://schemas.openxmlformats.org/officeDocument/2006/relationships/slide" Target="slide56.xml"/><Relationship Id="rId25" Type="http://schemas.openxmlformats.org/officeDocument/2006/relationships/slide" Target="slide58.xml"/><Relationship Id="rId26" Type="http://schemas.openxmlformats.org/officeDocument/2006/relationships/slide" Target="slide60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image" Target="../media/image34.jpg"/><Relationship Id="rId23" Type="http://schemas.openxmlformats.org/officeDocument/2006/relationships/image" Target="../media/image35.jpg"/><Relationship Id="rId24" Type="http://schemas.openxmlformats.org/officeDocument/2006/relationships/image" Target="../media/image36.jpg"/><Relationship Id="rId25" Type="http://schemas.openxmlformats.org/officeDocument/2006/relationships/image" Target="../media/image37.png"/><Relationship Id="rId26" Type="http://schemas.openxmlformats.org/officeDocument/2006/relationships/slide" Target="slide56.xml"/><Relationship Id="rId27" Type="http://schemas.openxmlformats.org/officeDocument/2006/relationships/slide" Target="slide58.xml"/><Relationship Id="rId28" Type="http://schemas.openxmlformats.org/officeDocument/2006/relationships/slide" Target="slide60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image" Target="../media/image38.png"/><Relationship Id="rId20" Type="http://schemas.openxmlformats.org/officeDocument/2006/relationships/slide" Target="slide53.xml"/><Relationship Id="rId21" Type="http://schemas.openxmlformats.org/officeDocument/2006/relationships/slide" Target="slide54.xml"/><Relationship Id="rId22" Type="http://schemas.openxmlformats.org/officeDocument/2006/relationships/slide" Target="slide55.xml"/><Relationship Id="rId23" Type="http://schemas.openxmlformats.org/officeDocument/2006/relationships/slide" Target="slide56.xml"/><Relationship Id="rId24" Type="http://schemas.openxmlformats.org/officeDocument/2006/relationships/slide" Target="slide58.xml"/><Relationship Id="rId25" Type="http://schemas.openxmlformats.org/officeDocument/2006/relationships/slide" Target="slide60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33.xml"/><Relationship Id="rId4" Type="http://schemas.openxmlformats.org/officeDocument/2006/relationships/image" Target="../media/image39.jpg"/><Relationship Id="rId5" Type="http://schemas.openxmlformats.org/officeDocument/2006/relationships/slide" Target="slide2.xml"/><Relationship Id="rId6" Type="http://schemas.openxmlformats.org/officeDocument/2006/relationships/slide" Target="slide3.xml"/><Relationship Id="rId7" Type="http://schemas.openxmlformats.org/officeDocument/2006/relationships/slide" Target="slide4.xml"/><Relationship Id="rId8" Type="http://schemas.openxmlformats.org/officeDocument/2006/relationships/slide" Target="slide5.xml"/><Relationship Id="rId9" Type="http://schemas.openxmlformats.org/officeDocument/2006/relationships/slide" Target="slide8.xml"/><Relationship Id="rId10" Type="http://schemas.openxmlformats.org/officeDocument/2006/relationships/slide" Target="slide9.xml"/><Relationship Id="rId11" Type="http://schemas.openxmlformats.org/officeDocument/2006/relationships/slide" Target="slide25.xml"/><Relationship Id="rId12" Type="http://schemas.openxmlformats.org/officeDocument/2006/relationships/slide" Target="slide29.xml"/><Relationship Id="rId13" Type="http://schemas.openxmlformats.org/officeDocument/2006/relationships/slide" Target="slide32.xml"/><Relationship Id="rId14" Type="http://schemas.openxmlformats.org/officeDocument/2006/relationships/slide" Target="slide38.xml"/><Relationship Id="rId15" Type="http://schemas.openxmlformats.org/officeDocument/2006/relationships/slide" Target="slide41.xml"/><Relationship Id="rId16" Type="http://schemas.openxmlformats.org/officeDocument/2006/relationships/slide" Target="slide42.xml"/><Relationship Id="rId17" Type="http://schemas.openxmlformats.org/officeDocument/2006/relationships/slide" Target="slide47.xml"/><Relationship Id="rId18" Type="http://schemas.openxmlformats.org/officeDocument/2006/relationships/slide" Target="slide48.xml"/><Relationship Id="rId19" Type="http://schemas.openxmlformats.org/officeDocument/2006/relationships/slide" Target="slide50.xml"/><Relationship Id="rId20" Type="http://schemas.openxmlformats.org/officeDocument/2006/relationships/slide" Target="slide53.xml"/><Relationship Id="rId21" Type="http://schemas.openxmlformats.org/officeDocument/2006/relationships/slide" Target="slide54.xml"/><Relationship Id="rId22" Type="http://schemas.openxmlformats.org/officeDocument/2006/relationships/slide" Target="slide55.xml"/><Relationship Id="rId23" Type="http://schemas.openxmlformats.org/officeDocument/2006/relationships/slide" Target="slide56.xml"/><Relationship Id="rId24" Type="http://schemas.openxmlformats.org/officeDocument/2006/relationships/slide" Target="slide58.xml"/><Relationship Id="rId25" Type="http://schemas.openxmlformats.org/officeDocument/2006/relationships/slide" Target="slide60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42.xml"/><Relationship Id="rId4" Type="http://schemas.openxmlformats.org/officeDocument/2006/relationships/image" Target="../media/image40.png"/><Relationship Id="rId5" Type="http://schemas.openxmlformats.org/officeDocument/2006/relationships/slide" Target="slide2.xml"/><Relationship Id="rId6" Type="http://schemas.openxmlformats.org/officeDocument/2006/relationships/slide" Target="slide3.xml"/><Relationship Id="rId7" Type="http://schemas.openxmlformats.org/officeDocument/2006/relationships/slide" Target="slide4.xml"/><Relationship Id="rId8" Type="http://schemas.openxmlformats.org/officeDocument/2006/relationships/slide" Target="slide5.xml"/><Relationship Id="rId9" Type="http://schemas.openxmlformats.org/officeDocument/2006/relationships/slide" Target="slide8.xml"/><Relationship Id="rId10" Type="http://schemas.openxmlformats.org/officeDocument/2006/relationships/slide" Target="slide9.xml"/><Relationship Id="rId11" Type="http://schemas.openxmlformats.org/officeDocument/2006/relationships/slide" Target="slide25.xml"/><Relationship Id="rId12" Type="http://schemas.openxmlformats.org/officeDocument/2006/relationships/slide" Target="slide29.xml"/><Relationship Id="rId13" Type="http://schemas.openxmlformats.org/officeDocument/2006/relationships/slide" Target="slide32.xml"/><Relationship Id="rId14" Type="http://schemas.openxmlformats.org/officeDocument/2006/relationships/slide" Target="slide33.xml"/><Relationship Id="rId15" Type="http://schemas.openxmlformats.org/officeDocument/2006/relationships/slide" Target="slide38.xml"/><Relationship Id="rId16" Type="http://schemas.openxmlformats.org/officeDocument/2006/relationships/slide" Target="slide41.xml"/><Relationship Id="rId17" Type="http://schemas.openxmlformats.org/officeDocument/2006/relationships/slide" Target="slide47.xml"/><Relationship Id="rId18" Type="http://schemas.openxmlformats.org/officeDocument/2006/relationships/slide" Target="slide48.xml"/><Relationship Id="rId19" Type="http://schemas.openxmlformats.org/officeDocument/2006/relationships/slide" Target="slide50.xml"/><Relationship Id="rId20" Type="http://schemas.openxmlformats.org/officeDocument/2006/relationships/slide" Target="slide53.xml"/><Relationship Id="rId21" Type="http://schemas.openxmlformats.org/officeDocument/2006/relationships/slide" Target="slide54.xml"/><Relationship Id="rId22" Type="http://schemas.openxmlformats.org/officeDocument/2006/relationships/slide" Target="slide55.xml"/><Relationship Id="rId23" Type="http://schemas.openxmlformats.org/officeDocument/2006/relationships/slide" Target="slide56.xml"/><Relationship Id="rId24" Type="http://schemas.openxmlformats.org/officeDocument/2006/relationships/slide" Target="slide58.xml"/><Relationship Id="rId25" Type="http://schemas.openxmlformats.org/officeDocument/2006/relationships/slide" Target="slide60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2.xml"/><Relationship Id="rId15" Type="http://schemas.openxmlformats.org/officeDocument/2006/relationships/slide" Target="slide41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2.xml"/><Relationship Id="rId15" Type="http://schemas.openxmlformats.org/officeDocument/2006/relationships/slide" Target="slide41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image" Target="../media/image41.jpg"/><Relationship Id="rId24" Type="http://schemas.openxmlformats.org/officeDocument/2006/relationships/slide" Target="slide58.xml"/><Relationship Id="rId25" Type="http://schemas.openxmlformats.org/officeDocument/2006/relationships/slide" Target="slide60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image" Target="../media/image42.jpg"/><Relationship Id="rId23" Type="http://schemas.openxmlformats.org/officeDocument/2006/relationships/slide" Target="slide56.xml"/><Relationship Id="rId24" Type="http://schemas.openxmlformats.org/officeDocument/2006/relationships/slide" Target="slide58.xml"/><Relationship Id="rId25" Type="http://schemas.openxmlformats.org/officeDocument/2006/relationships/slide" Target="slide60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8.xml"/><Relationship Id="rId15" Type="http://schemas.openxmlformats.org/officeDocument/2006/relationships/slide" Target="slide41.xml"/><Relationship Id="rId16" Type="http://schemas.openxmlformats.org/officeDocument/2006/relationships/slide" Target="slide42.xml"/><Relationship Id="rId17" Type="http://schemas.openxmlformats.org/officeDocument/2006/relationships/slide" Target="slide47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50.xml"/><Relationship Id="rId4" Type="http://schemas.openxmlformats.org/officeDocument/2006/relationships/image" Target="../media/image42.jpg"/><Relationship Id="rId5" Type="http://schemas.openxmlformats.org/officeDocument/2006/relationships/slide" Target="slide2.xml"/><Relationship Id="rId6" Type="http://schemas.openxmlformats.org/officeDocument/2006/relationships/slide" Target="slide3.xml"/><Relationship Id="rId7" Type="http://schemas.openxmlformats.org/officeDocument/2006/relationships/slide" Target="slide4.xml"/><Relationship Id="rId8" Type="http://schemas.openxmlformats.org/officeDocument/2006/relationships/slide" Target="slide5.xml"/><Relationship Id="rId9" Type="http://schemas.openxmlformats.org/officeDocument/2006/relationships/slide" Target="slide8.xml"/><Relationship Id="rId10" Type="http://schemas.openxmlformats.org/officeDocument/2006/relationships/slide" Target="slide9.xml"/><Relationship Id="rId11" Type="http://schemas.openxmlformats.org/officeDocument/2006/relationships/slide" Target="slide25.xml"/><Relationship Id="rId12" Type="http://schemas.openxmlformats.org/officeDocument/2006/relationships/slide" Target="slide29.xml"/><Relationship Id="rId13" Type="http://schemas.openxmlformats.org/officeDocument/2006/relationships/slide" Target="slide32.xml"/><Relationship Id="rId14" Type="http://schemas.openxmlformats.org/officeDocument/2006/relationships/slide" Target="slide33.xml"/><Relationship Id="rId15" Type="http://schemas.openxmlformats.org/officeDocument/2006/relationships/slide" Target="slide38.xml"/><Relationship Id="rId16" Type="http://schemas.openxmlformats.org/officeDocument/2006/relationships/slide" Target="slide41.xml"/><Relationship Id="rId17" Type="http://schemas.openxmlformats.org/officeDocument/2006/relationships/slide" Target="slide42.xml"/><Relationship Id="rId18" Type="http://schemas.openxmlformats.org/officeDocument/2006/relationships/slide" Target="slide47.xml"/><Relationship Id="rId19" Type="http://schemas.openxmlformats.org/officeDocument/2006/relationships/slide" Target="slide48.xml"/><Relationship Id="rId20" Type="http://schemas.openxmlformats.org/officeDocument/2006/relationships/slide" Target="slide53.xml"/><Relationship Id="rId21" Type="http://schemas.openxmlformats.org/officeDocument/2006/relationships/slide" Target="slide54.xml"/><Relationship Id="rId22" Type="http://schemas.openxmlformats.org/officeDocument/2006/relationships/slide" Target="slide55.xml"/><Relationship Id="rId23" Type="http://schemas.openxmlformats.org/officeDocument/2006/relationships/slide" Target="slide56.xml"/><Relationship Id="rId24" Type="http://schemas.openxmlformats.org/officeDocument/2006/relationships/slide" Target="slide58.xml"/><Relationship Id="rId25" Type="http://schemas.openxmlformats.org/officeDocument/2006/relationships/slide" Target="slide60.xm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50.xml"/><Relationship Id="rId15" Type="http://schemas.openxmlformats.org/officeDocument/2006/relationships/slide" Target="slide41.xml"/><Relationship Id="rId16" Type="http://schemas.openxmlformats.org/officeDocument/2006/relationships/slide" Target="slide42.xml"/><Relationship Id="rId17" Type="http://schemas.openxmlformats.org/officeDocument/2006/relationships/slide" Target="slide47.xml"/><Relationship Id="rId18" Type="http://schemas.openxmlformats.org/officeDocument/2006/relationships/slide" Target="slide48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6.xml"/><Relationship Id="rId22" Type="http://schemas.openxmlformats.org/officeDocument/2006/relationships/hyperlink" Target="https://www.youtube.com/watch?v=GK16L2bB4Fo" TargetMode="External"/><Relationship Id="rId23" Type="http://schemas.openxmlformats.org/officeDocument/2006/relationships/slide" Target="slide55.xml"/><Relationship Id="rId24" Type="http://schemas.openxmlformats.org/officeDocument/2006/relationships/slide" Target="slide58.xml"/><Relationship Id="rId25" Type="http://schemas.openxmlformats.org/officeDocument/2006/relationships/slide" Target="slide60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image" Target="../media/image4.jpg"/><Relationship Id="rId24" Type="http://schemas.openxmlformats.org/officeDocument/2006/relationships/image" Target="../media/image5.jpg"/><Relationship Id="rId25" Type="http://schemas.openxmlformats.org/officeDocument/2006/relationships/slide" Target="slide58.xml"/><Relationship Id="rId26" Type="http://schemas.openxmlformats.org/officeDocument/2006/relationships/slide" Target="slide60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3.xml"/><Relationship Id="rId5" Type="http://schemas.openxmlformats.org/officeDocument/2006/relationships/slide" Target="slide4.xml"/><Relationship Id="rId6" Type="http://schemas.openxmlformats.org/officeDocument/2006/relationships/slide" Target="slide5.xml"/><Relationship Id="rId7" Type="http://schemas.openxmlformats.org/officeDocument/2006/relationships/slide" Target="slide8.xml"/><Relationship Id="rId8" Type="http://schemas.openxmlformats.org/officeDocument/2006/relationships/slide" Target="slide9.xml"/><Relationship Id="rId9" Type="http://schemas.openxmlformats.org/officeDocument/2006/relationships/slide" Target="slide25.xml"/><Relationship Id="rId10" Type="http://schemas.openxmlformats.org/officeDocument/2006/relationships/slide" Target="slide29.xml"/><Relationship Id="rId11" Type="http://schemas.openxmlformats.org/officeDocument/2006/relationships/slide" Target="slide32.xml"/><Relationship Id="rId12" Type="http://schemas.openxmlformats.org/officeDocument/2006/relationships/slide" Target="slide33.xml"/><Relationship Id="rId13" Type="http://schemas.openxmlformats.org/officeDocument/2006/relationships/slide" Target="slide38.xml"/><Relationship Id="rId14" Type="http://schemas.openxmlformats.org/officeDocument/2006/relationships/slide" Target="slide41.xml"/><Relationship Id="rId15" Type="http://schemas.openxmlformats.org/officeDocument/2006/relationships/slide" Target="slide42.xml"/><Relationship Id="rId16" Type="http://schemas.openxmlformats.org/officeDocument/2006/relationships/slide" Target="slide47.xml"/><Relationship Id="rId17" Type="http://schemas.openxmlformats.org/officeDocument/2006/relationships/slide" Target="slide48.xml"/><Relationship Id="rId18" Type="http://schemas.openxmlformats.org/officeDocument/2006/relationships/slide" Target="slide50.xml"/><Relationship Id="rId19" Type="http://schemas.openxmlformats.org/officeDocument/2006/relationships/slide" Target="slide53.xml"/><Relationship Id="rId20" Type="http://schemas.openxmlformats.org/officeDocument/2006/relationships/slide" Target="slide54.xml"/><Relationship Id="rId21" Type="http://schemas.openxmlformats.org/officeDocument/2006/relationships/slide" Target="slide55.xml"/><Relationship Id="rId22" Type="http://schemas.openxmlformats.org/officeDocument/2006/relationships/slide" Target="slide56.xml"/><Relationship Id="rId23" Type="http://schemas.openxmlformats.org/officeDocument/2006/relationships/slide" Target="slide58.xml"/><Relationship Id="rId24" Type="http://schemas.openxmlformats.org/officeDocument/2006/relationships/slide" Target="slide60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3733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2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1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559994"/>
            <a:ext cx="579755" cy="6178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65405">
              <a:lnSpc>
                <a:spcPts val="700"/>
              </a:lnSpc>
              <a:spcBef>
                <a:spcPts val="13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9997" y="851852"/>
            <a:ext cx="3528060" cy="364490"/>
          </a:xfrm>
          <a:prstGeom prst="rect">
            <a:avLst/>
          </a:prstGeom>
          <a:solidFill>
            <a:srgbClr val="D6D6EF"/>
          </a:solidFill>
        </p:spPr>
        <p:txBody>
          <a:bodyPr wrap="square" lIns="0" tIns="49530" rIns="0" bIns="0" rtlCol="0" vert="horz">
            <a:spAutoFit/>
          </a:bodyPr>
          <a:lstStyle/>
          <a:p>
            <a:pPr marL="720090">
              <a:lnSpc>
                <a:spcPct val="100000"/>
              </a:lnSpc>
              <a:spcBef>
                <a:spcPts val="390"/>
              </a:spcBef>
            </a:pPr>
            <a:r>
              <a:rPr dirty="0" sz="1400" spc="-65">
                <a:latin typeface="Tahoma"/>
                <a:cs typeface="Tahoma"/>
              </a:rPr>
              <a:t>03 </a:t>
            </a:r>
            <a:r>
              <a:rPr dirty="0" sz="1400" spc="-45">
                <a:latin typeface="Tahoma"/>
                <a:cs typeface="Tahoma"/>
              </a:rPr>
              <a:t>- </a:t>
            </a:r>
            <a:r>
              <a:rPr dirty="0" sz="1400" spc="-25">
                <a:latin typeface="Tahoma"/>
                <a:cs typeface="Tahoma"/>
              </a:rPr>
              <a:t>Lexical</a:t>
            </a:r>
            <a:r>
              <a:rPr dirty="0" sz="1400" spc="195">
                <a:latin typeface="Tahoma"/>
                <a:cs typeface="Tahoma"/>
              </a:rPr>
              <a:t> </a:t>
            </a:r>
            <a:r>
              <a:rPr dirty="0" sz="1400" spc="-55">
                <a:latin typeface="Tahoma"/>
                <a:cs typeface="Tahoma"/>
              </a:rPr>
              <a:t>Representations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92732" y="1413623"/>
            <a:ext cx="7029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>
                <a:latin typeface="Tahoma"/>
                <a:cs typeface="Tahoma"/>
              </a:rPr>
              <a:t>Nick</a:t>
            </a:r>
            <a:r>
              <a:rPr dirty="0" sz="1100" spc="-3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Riches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69110" y="1736330"/>
            <a:ext cx="949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60">
                <a:latin typeface="Verdana"/>
                <a:cs typeface="Verdana"/>
              </a:rPr>
              <a:t>Newcastle</a:t>
            </a:r>
            <a:r>
              <a:rPr dirty="0" sz="800" spc="-45">
                <a:latin typeface="Verdana"/>
                <a:cs typeface="Verdana"/>
              </a:rPr>
              <a:t> </a:t>
            </a:r>
            <a:r>
              <a:rPr dirty="0" sz="800" spc="-60">
                <a:latin typeface="Verdana"/>
                <a:cs typeface="Verdana"/>
              </a:rPr>
              <a:t>University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24457" y="2029992"/>
            <a:ext cx="10388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5">
                <a:latin typeface="Tahoma"/>
                <a:cs typeface="Tahoma"/>
              </a:rPr>
              <a:t>October </a:t>
            </a:r>
            <a:r>
              <a:rPr dirty="0" sz="1100" spc="-50">
                <a:latin typeface="Tahoma"/>
                <a:cs typeface="Tahoma"/>
              </a:rPr>
              <a:t>17,</a:t>
            </a:r>
            <a:r>
              <a:rPr dirty="0" sz="1100" spc="-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2018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341965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160992"/>
            <a:ext cx="617220" cy="51562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sem.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289306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67">
                <a:hlinkClick r:id="rId8" action="ppaction://hlinksldjump"/>
              </a:rPr>
              <a:t>Hyponymy </a:t>
            </a:r>
            <a:r>
              <a:rPr dirty="0" sz="1000" spc="55">
                <a:hlinkClick r:id="rId8" action="ppaction://hlinksldjump"/>
              </a:rPr>
              <a:t>HYPO </a:t>
            </a:r>
            <a:r>
              <a:rPr dirty="0" sz="1000" spc="45">
                <a:hlinkClick r:id="rId8" action="ppaction://hlinksldjump"/>
              </a:rPr>
              <a:t>= </a:t>
            </a:r>
            <a:r>
              <a:rPr dirty="0" sz="1000" spc="-45">
                <a:hlinkClick r:id="rId8" action="ppaction://hlinksldjump"/>
              </a:rPr>
              <a:t>under, </a:t>
            </a:r>
            <a:r>
              <a:rPr dirty="0" sz="1000" spc="75">
                <a:hlinkClick r:id="rId8" action="ppaction://hlinksldjump"/>
              </a:rPr>
              <a:t>NYM </a:t>
            </a:r>
            <a:r>
              <a:rPr dirty="0" sz="1000" spc="45">
                <a:hlinkClick r:id="rId8" action="ppaction://hlinksldjump"/>
              </a:rPr>
              <a:t>=</a:t>
            </a:r>
            <a:r>
              <a:rPr dirty="0" sz="1000" spc="15">
                <a:hlinkClick r:id="rId8" action="ppaction://hlinksldjump"/>
              </a:rPr>
              <a:t> </a:t>
            </a:r>
            <a:r>
              <a:rPr dirty="0" sz="1000" spc="-40">
                <a:hlinkClick r:id="rId8" action="ppaction://hlinksldjump"/>
              </a:rPr>
              <a:t>name/word</a:t>
            </a: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167297" y="633473"/>
            <a:ext cx="3553460" cy="492759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dirty="0" sz="1100" spc="-15" i="1">
                <a:latin typeface="Trebuchet MS"/>
                <a:cs typeface="Trebuchet MS"/>
              </a:rPr>
              <a:t>Hypo</a:t>
            </a:r>
            <a:r>
              <a:rPr dirty="0" sz="1100" spc="100" i="1">
                <a:latin typeface="Trebuchet MS"/>
                <a:cs typeface="Trebuchet MS"/>
              </a:rPr>
              <a:t> </a:t>
            </a:r>
            <a:r>
              <a:rPr dirty="0" sz="1100" spc="-70">
                <a:latin typeface="Tahoma"/>
                <a:cs typeface="Tahoma"/>
              </a:rPr>
              <a:t>means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65" i="1">
                <a:latin typeface="Trebuchet MS"/>
                <a:cs typeface="Trebuchet MS"/>
              </a:rPr>
              <a:t>under</a:t>
            </a:r>
            <a:r>
              <a:rPr dirty="0" sz="1100" spc="-65">
                <a:latin typeface="Tahoma"/>
                <a:cs typeface="Tahoma"/>
              </a:rPr>
              <a:t>,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and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5" i="1">
                <a:latin typeface="Trebuchet MS"/>
                <a:cs typeface="Trebuchet MS"/>
              </a:rPr>
              <a:t>nym</a:t>
            </a:r>
            <a:r>
              <a:rPr dirty="0" sz="1100" spc="50" i="1">
                <a:latin typeface="Trebuchet MS"/>
                <a:cs typeface="Trebuchet MS"/>
              </a:rPr>
              <a:t> </a:t>
            </a:r>
            <a:r>
              <a:rPr dirty="0" sz="1100" spc="-70">
                <a:latin typeface="Tahoma"/>
                <a:cs typeface="Tahoma"/>
              </a:rPr>
              <a:t>means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60" i="1">
                <a:latin typeface="Trebuchet MS"/>
                <a:cs typeface="Trebuchet MS"/>
              </a:rPr>
              <a:t>name</a:t>
            </a:r>
            <a:r>
              <a:rPr dirty="0" sz="1100" spc="-6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100" spc="-30">
                <a:latin typeface="Tahoma"/>
                <a:cs typeface="Tahoma"/>
              </a:rPr>
              <a:t>So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85" b="1">
                <a:latin typeface="Tahoma"/>
                <a:cs typeface="Tahoma"/>
              </a:rPr>
              <a:t>hyponym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65">
                <a:latin typeface="Tahoma"/>
                <a:cs typeface="Tahoma"/>
              </a:rPr>
              <a:t>word </a:t>
            </a:r>
            <a:r>
              <a:rPr dirty="0" sz="1100" spc="-40">
                <a:latin typeface="Tahoma"/>
                <a:cs typeface="Tahoma"/>
              </a:rPr>
              <a:t>which </a:t>
            </a:r>
            <a:r>
              <a:rPr dirty="0" sz="1100" spc="-35">
                <a:latin typeface="Tahoma"/>
                <a:cs typeface="Tahoma"/>
              </a:rPr>
              <a:t>“comes </a:t>
            </a:r>
            <a:r>
              <a:rPr dirty="0" sz="1100" spc="-30">
                <a:latin typeface="Tahoma"/>
                <a:cs typeface="Tahoma"/>
              </a:rPr>
              <a:t>under” </a:t>
            </a:r>
            <a:r>
              <a:rPr dirty="0" sz="1100" spc="-45">
                <a:latin typeface="Tahoma"/>
                <a:cs typeface="Tahoma"/>
              </a:rPr>
              <a:t>another</a:t>
            </a:r>
            <a:r>
              <a:rPr dirty="0" sz="1100" spc="-10">
                <a:latin typeface="Tahoma"/>
                <a:cs typeface="Tahoma"/>
              </a:rPr>
              <a:t> </a:t>
            </a:r>
            <a:r>
              <a:rPr dirty="0" sz="1100" spc="-70">
                <a:latin typeface="Tahoma"/>
                <a:cs typeface="Tahoma"/>
              </a:rPr>
              <a:t>word;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38464" y="1211381"/>
            <a:ext cx="359819" cy="20482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38464" y="1211381"/>
            <a:ext cx="360045" cy="205104"/>
          </a:xfrm>
          <a:custGeom>
            <a:avLst/>
            <a:gdLst/>
            <a:ahLst/>
            <a:cxnLst/>
            <a:rect l="l" t="t" r="r" b="b"/>
            <a:pathLst>
              <a:path w="360044" h="205105">
                <a:moveTo>
                  <a:pt x="309208" y="0"/>
                </a:moveTo>
                <a:lnTo>
                  <a:pt x="50610" y="0"/>
                </a:lnTo>
                <a:lnTo>
                  <a:pt x="30910" y="3977"/>
                </a:lnTo>
                <a:lnTo>
                  <a:pt x="14823" y="14823"/>
                </a:lnTo>
                <a:lnTo>
                  <a:pt x="3977" y="30910"/>
                </a:lnTo>
                <a:lnTo>
                  <a:pt x="0" y="50610"/>
                </a:lnTo>
                <a:lnTo>
                  <a:pt x="0" y="154212"/>
                </a:lnTo>
                <a:lnTo>
                  <a:pt x="3977" y="173912"/>
                </a:lnTo>
                <a:lnTo>
                  <a:pt x="14823" y="190000"/>
                </a:lnTo>
                <a:lnTo>
                  <a:pt x="30910" y="200846"/>
                </a:lnTo>
                <a:lnTo>
                  <a:pt x="50610" y="204823"/>
                </a:lnTo>
                <a:lnTo>
                  <a:pt x="309208" y="204823"/>
                </a:lnTo>
                <a:lnTo>
                  <a:pt x="328908" y="200846"/>
                </a:lnTo>
                <a:lnTo>
                  <a:pt x="344996" y="190000"/>
                </a:lnTo>
                <a:lnTo>
                  <a:pt x="355842" y="173912"/>
                </a:lnTo>
                <a:lnTo>
                  <a:pt x="359819" y="154212"/>
                </a:lnTo>
                <a:lnTo>
                  <a:pt x="359819" y="50610"/>
                </a:lnTo>
                <a:lnTo>
                  <a:pt x="355842" y="30910"/>
                </a:lnTo>
                <a:lnTo>
                  <a:pt x="344996" y="14823"/>
                </a:lnTo>
                <a:lnTo>
                  <a:pt x="328908" y="3977"/>
                </a:lnTo>
                <a:lnTo>
                  <a:pt x="309208" y="0"/>
                </a:lnTo>
                <a:close/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271943" y="1206200"/>
            <a:ext cx="2933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Tahoma"/>
                <a:cs typeface="Tahoma"/>
              </a:rPr>
              <a:t>plant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10287" y="1931383"/>
            <a:ext cx="336974" cy="1802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710287" y="1931383"/>
            <a:ext cx="337185" cy="180340"/>
          </a:xfrm>
          <a:custGeom>
            <a:avLst/>
            <a:gdLst/>
            <a:ahLst/>
            <a:cxnLst/>
            <a:rect l="l" t="t" r="r" b="b"/>
            <a:pathLst>
              <a:path w="337185" h="180339">
                <a:moveTo>
                  <a:pt x="286363" y="0"/>
                </a:moveTo>
                <a:lnTo>
                  <a:pt x="50610" y="0"/>
                </a:lnTo>
                <a:lnTo>
                  <a:pt x="30910" y="3977"/>
                </a:lnTo>
                <a:lnTo>
                  <a:pt x="14823" y="14823"/>
                </a:lnTo>
                <a:lnTo>
                  <a:pt x="3977" y="30910"/>
                </a:lnTo>
                <a:lnTo>
                  <a:pt x="0" y="50610"/>
                </a:lnTo>
                <a:lnTo>
                  <a:pt x="0" y="129610"/>
                </a:lnTo>
                <a:lnTo>
                  <a:pt x="3977" y="149310"/>
                </a:lnTo>
                <a:lnTo>
                  <a:pt x="14823" y="165397"/>
                </a:lnTo>
                <a:lnTo>
                  <a:pt x="30910" y="176243"/>
                </a:lnTo>
                <a:lnTo>
                  <a:pt x="50610" y="180220"/>
                </a:lnTo>
                <a:lnTo>
                  <a:pt x="286363" y="180220"/>
                </a:lnTo>
                <a:lnTo>
                  <a:pt x="306063" y="176243"/>
                </a:lnTo>
                <a:lnTo>
                  <a:pt x="322150" y="165397"/>
                </a:lnTo>
                <a:lnTo>
                  <a:pt x="332996" y="149310"/>
                </a:lnTo>
                <a:lnTo>
                  <a:pt x="336974" y="129610"/>
                </a:lnTo>
                <a:lnTo>
                  <a:pt x="336974" y="50610"/>
                </a:lnTo>
                <a:lnTo>
                  <a:pt x="332996" y="30910"/>
                </a:lnTo>
                <a:lnTo>
                  <a:pt x="322150" y="14823"/>
                </a:lnTo>
                <a:lnTo>
                  <a:pt x="306063" y="3977"/>
                </a:lnTo>
                <a:lnTo>
                  <a:pt x="286363" y="0"/>
                </a:lnTo>
                <a:close/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743760" y="1926201"/>
            <a:ext cx="27051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latin typeface="Tahoma"/>
                <a:cs typeface="Tahoma"/>
              </a:rPr>
              <a:t>bush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6787" y="1931395"/>
            <a:ext cx="402346" cy="18022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56787" y="1931395"/>
            <a:ext cx="402590" cy="180340"/>
          </a:xfrm>
          <a:custGeom>
            <a:avLst/>
            <a:gdLst/>
            <a:ahLst/>
            <a:cxnLst/>
            <a:rect l="l" t="t" r="r" b="b"/>
            <a:pathLst>
              <a:path w="402590" h="180339">
                <a:moveTo>
                  <a:pt x="351735" y="0"/>
                </a:moveTo>
                <a:lnTo>
                  <a:pt x="50610" y="0"/>
                </a:lnTo>
                <a:lnTo>
                  <a:pt x="30910" y="3977"/>
                </a:lnTo>
                <a:lnTo>
                  <a:pt x="14823" y="14823"/>
                </a:lnTo>
                <a:lnTo>
                  <a:pt x="3977" y="30910"/>
                </a:lnTo>
                <a:lnTo>
                  <a:pt x="0" y="50610"/>
                </a:lnTo>
                <a:lnTo>
                  <a:pt x="0" y="129610"/>
                </a:lnTo>
                <a:lnTo>
                  <a:pt x="3977" y="149310"/>
                </a:lnTo>
                <a:lnTo>
                  <a:pt x="14823" y="165397"/>
                </a:lnTo>
                <a:lnTo>
                  <a:pt x="30910" y="176243"/>
                </a:lnTo>
                <a:lnTo>
                  <a:pt x="50610" y="180220"/>
                </a:lnTo>
                <a:lnTo>
                  <a:pt x="351735" y="180220"/>
                </a:lnTo>
                <a:lnTo>
                  <a:pt x="371436" y="176243"/>
                </a:lnTo>
                <a:lnTo>
                  <a:pt x="387523" y="165397"/>
                </a:lnTo>
                <a:lnTo>
                  <a:pt x="398369" y="149310"/>
                </a:lnTo>
                <a:lnTo>
                  <a:pt x="402346" y="129610"/>
                </a:lnTo>
                <a:lnTo>
                  <a:pt x="402346" y="50610"/>
                </a:lnTo>
                <a:lnTo>
                  <a:pt x="398369" y="30910"/>
                </a:lnTo>
                <a:lnTo>
                  <a:pt x="387523" y="14823"/>
                </a:lnTo>
                <a:lnTo>
                  <a:pt x="371436" y="3977"/>
                </a:lnTo>
                <a:lnTo>
                  <a:pt x="351735" y="0"/>
                </a:lnTo>
                <a:close/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90270" y="1926214"/>
            <a:ext cx="3359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5">
                <a:latin typeface="Tahoma"/>
                <a:cs typeface="Tahoma"/>
              </a:rPr>
              <a:t>fl</a:t>
            </a:r>
            <a:r>
              <a:rPr dirty="0" sz="1000" spc="-60">
                <a:latin typeface="Tahoma"/>
                <a:cs typeface="Tahoma"/>
              </a:rPr>
              <a:t>o</a:t>
            </a:r>
            <a:r>
              <a:rPr dirty="0" sz="1000" spc="-95">
                <a:latin typeface="Tahoma"/>
                <a:cs typeface="Tahoma"/>
              </a:rPr>
              <a:t>w</a:t>
            </a:r>
            <a:r>
              <a:rPr dirty="0" sz="1000" spc="-85">
                <a:latin typeface="Tahoma"/>
                <a:cs typeface="Tahoma"/>
              </a:rPr>
              <a:t>e</a:t>
            </a:r>
            <a:r>
              <a:rPr dirty="0" sz="1000" spc="-25">
                <a:latin typeface="Tahoma"/>
                <a:cs typeface="Tahoma"/>
              </a:rPr>
              <a:t>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45612" y="2651396"/>
            <a:ext cx="329241" cy="20482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45612" y="2651396"/>
            <a:ext cx="329565" cy="205104"/>
          </a:xfrm>
          <a:custGeom>
            <a:avLst/>
            <a:gdLst/>
            <a:ahLst/>
            <a:cxnLst/>
            <a:rect l="l" t="t" r="r" b="b"/>
            <a:pathLst>
              <a:path w="329564" h="205105">
                <a:moveTo>
                  <a:pt x="278631" y="0"/>
                </a:moveTo>
                <a:lnTo>
                  <a:pt x="50610" y="0"/>
                </a:lnTo>
                <a:lnTo>
                  <a:pt x="30910" y="3977"/>
                </a:lnTo>
                <a:lnTo>
                  <a:pt x="14823" y="14823"/>
                </a:lnTo>
                <a:lnTo>
                  <a:pt x="3977" y="30910"/>
                </a:lnTo>
                <a:lnTo>
                  <a:pt x="0" y="50610"/>
                </a:lnTo>
                <a:lnTo>
                  <a:pt x="0" y="154212"/>
                </a:lnTo>
                <a:lnTo>
                  <a:pt x="3977" y="173912"/>
                </a:lnTo>
                <a:lnTo>
                  <a:pt x="14823" y="190000"/>
                </a:lnTo>
                <a:lnTo>
                  <a:pt x="30910" y="200846"/>
                </a:lnTo>
                <a:lnTo>
                  <a:pt x="50610" y="204823"/>
                </a:lnTo>
                <a:lnTo>
                  <a:pt x="278631" y="204823"/>
                </a:lnTo>
                <a:lnTo>
                  <a:pt x="298331" y="200846"/>
                </a:lnTo>
                <a:lnTo>
                  <a:pt x="314418" y="190000"/>
                </a:lnTo>
                <a:lnTo>
                  <a:pt x="325264" y="173912"/>
                </a:lnTo>
                <a:lnTo>
                  <a:pt x="329241" y="154212"/>
                </a:lnTo>
                <a:lnTo>
                  <a:pt x="329241" y="50610"/>
                </a:lnTo>
                <a:lnTo>
                  <a:pt x="325264" y="30910"/>
                </a:lnTo>
                <a:lnTo>
                  <a:pt x="314418" y="14823"/>
                </a:lnTo>
                <a:lnTo>
                  <a:pt x="298331" y="3977"/>
                </a:lnTo>
                <a:lnTo>
                  <a:pt x="278631" y="0"/>
                </a:lnTo>
                <a:close/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006604" y="2683046"/>
            <a:ext cx="303584" cy="1485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06604" y="2683046"/>
            <a:ext cx="304165" cy="148590"/>
          </a:xfrm>
          <a:custGeom>
            <a:avLst/>
            <a:gdLst/>
            <a:ahLst/>
            <a:cxnLst/>
            <a:rect l="l" t="t" r="r" b="b"/>
            <a:pathLst>
              <a:path w="304165" h="148589">
                <a:moveTo>
                  <a:pt x="252974" y="0"/>
                </a:moveTo>
                <a:lnTo>
                  <a:pt x="50610" y="0"/>
                </a:lnTo>
                <a:lnTo>
                  <a:pt x="30910" y="3977"/>
                </a:lnTo>
                <a:lnTo>
                  <a:pt x="14823" y="14823"/>
                </a:lnTo>
                <a:lnTo>
                  <a:pt x="3977" y="30910"/>
                </a:lnTo>
                <a:lnTo>
                  <a:pt x="0" y="50610"/>
                </a:lnTo>
                <a:lnTo>
                  <a:pt x="0" y="97978"/>
                </a:lnTo>
                <a:lnTo>
                  <a:pt x="3977" y="117678"/>
                </a:lnTo>
                <a:lnTo>
                  <a:pt x="14823" y="133765"/>
                </a:lnTo>
                <a:lnTo>
                  <a:pt x="30910" y="144611"/>
                </a:lnTo>
                <a:lnTo>
                  <a:pt x="50610" y="148588"/>
                </a:lnTo>
                <a:lnTo>
                  <a:pt x="252974" y="148588"/>
                </a:lnTo>
                <a:lnTo>
                  <a:pt x="272674" y="144611"/>
                </a:lnTo>
                <a:lnTo>
                  <a:pt x="288761" y="133765"/>
                </a:lnTo>
                <a:lnTo>
                  <a:pt x="299607" y="117678"/>
                </a:lnTo>
                <a:lnTo>
                  <a:pt x="303584" y="97978"/>
                </a:lnTo>
                <a:lnTo>
                  <a:pt x="303584" y="50610"/>
                </a:lnTo>
                <a:lnTo>
                  <a:pt x="299607" y="30910"/>
                </a:lnTo>
                <a:lnTo>
                  <a:pt x="288761" y="14823"/>
                </a:lnTo>
                <a:lnTo>
                  <a:pt x="272674" y="3977"/>
                </a:lnTo>
                <a:lnTo>
                  <a:pt x="252974" y="0"/>
                </a:lnTo>
                <a:close/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15576" y="2651418"/>
            <a:ext cx="355602" cy="20482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5576" y="2651418"/>
            <a:ext cx="355600" cy="205104"/>
          </a:xfrm>
          <a:custGeom>
            <a:avLst/>
            <a:gdLst/>
            <a:ahLst/>
            <a:cxnLst/>
            <a:rect l="l" t="t" r="r" b="b"/>
            <a:pathLst>
              <a:path w="355600" h="205105">
                <a:moveTo>
                  <a:pt x="304991" y="0"/>
                </a:moveTo>
                <a:lnTo>
                  <a:pt x="50610" y="0"/>
                </a:lnTo>
                <a:lnTo>
                  <a:pt x="30910" y="3977"/>
                </a:lnTo>
                <a:lnTo>
                  <a:pt x="14823" y="14823"/>
                </a:lnTo>
                <a:lnTo>
                  <a:pt x="3977" y="30910"/>
                </a:lnTo>
                <a:lnTo>
                  <a:pt x="0" y="50610"/>
                </a:lnTo>
                <a:lnTo>
                  <a:pt x="0" y="154212"/>
                </a:lnTo>
                <a:lnTo>
                  <a:pt x="3977" y="173912"/>
                </a:lnTo>
                <a:lnTo>
                  <a:pt x="14823" y="190000"/>
                </a:lnTo>
                <a:lnTo>
                  <a:pt x="30910" y="200846"/>
                </a:lnTo>
                <a:lnTo>
                  <a:pt x="50610" y="204823"/>
                </a:lnTo>
                <a:lnTo>
                  <a:pt x="304991" y="204823"/>
                </a:lnTo>
                <a:lnTo>
                  <a:pt x="324691" y="200846"/>
                </a:lnTo>
                <a:lnTo>
                  <a:pt x="340778" y="190000"/>
                </a:lnTo>
                <a:lnTo>
                  <a:pt x="351624" y="173912"/>
                </a:lnTo>
                <a:lnTo>
                  <a:pt x="355602" y="154212"/>
                </a:lnTo>
                <a:lnTo>
                  <a:pt x="355602" y="50610"/>
                </a:lnTo>
                <a:lnTo>
                  <a:pt x="351624" y="30910"/>
                </a:lnTo>
                <a:lnTo>
                  <a:pt x="340778" y="14823"/>
                </a:lnTo>
                <a:lnTo>
                  <a:pt x="324691" y="3977"/>
                </a:lnTo>
                <a:lnTo>
                  <a:pt x="304991" y="0"/>
                </a:lnTo>
                <a:close/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31227" y="2651423"/>
            <a:ext cx="348923" cy="20482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31227" y="2651423"/>
            <a:ext cx="349250" cy="205104"/>
          </a:xfrm>
          <a:custGeom>
            <a:avLst/>
            <a:gdLst/>
            <a:ahLst/>
            <a:cxnLst/>
            <a:rect l="l" t="t" r="r" b="b"/>
            <a:pathLst>
              <a:path w="349250" h="205105">
                <a:moveTo>
                  <a:pt x="298312" y="0"/>
                </a:moveTo>
                <a:lnTo>
                  <a:pt x="50610" y="0"/>
                </a:lnTo>
                <a:lnTo>
                  <a:pt x="30910" y="3977"/>
                </a:lnTo>
                <a:lnTo>
                  <a:pt x="14823" y="14823"/>
                </a:lnTo>
                <a:lnTo>
                  <a:pt x="3977" y="30910"/>
                </a:lnTo>
                <a:lnTo>
                  <a:pt x="0" y="50610"/>
                </a:lnTo>
                <a:lnTo>
                  <a:pt x="0" y="154212"/>
                </a:lnTo>
                <a:lnTo>
                  <a:pt x="3977" y="173912"/>
                </a:lnTo>
                <a:lnTo>
                  <a:pt x="14823" y="190000"/>
                </a:lnTo>
                <a:lnTo>
                  <a:pt x="30910" y="200846"/>
                </a:lnTo>
                <a:lnTo>
                  <a:pt x="50610" y="204823"/>
                </a:lnTo>
                <a:lnTo>
                  <a:pt x="298312" y="204823"/>
                </a:lnTo>
                <a:lnTo>
                  <a:pt x="318012" y="200846"/>
                </a:lnTo>
                <a:lnTo>
                  <a:pt x="334100" y="190000"/>
                </a:lnTo>
                <a:lnTo>
                  <a:pt x="344946" y="173912"/>
                </a:lnTo>
                <a:lnTo>
                  <a:pt x="348923" y="154212"/>
                </a:lnTo>
                <a:lnTo>
                  <a:pt x="348923" y="50610"/>
                </a:lnTo>
                <a:lnTo>
                  <a:pt x="344946" y="30910"/>
                </a:lnTo>
                <a:lnTo>
                  <a:pt x="334100" y="14823"/>
                </a:lnTo>
                <a:lnTo>
                  <a:pt x="318012" y="3977"/>
                </a:lnTo>
                <a:lnTo>
                  <a:pt x="298312" y="0"/>
                </a:lnTo>
                <a:close/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05685" y="2116677"/>
            <a:ext cx="552450" cy="530225"/>
          </a:xfrm>
          <a:custGeom>
            <a:avLst/>
            <a:gdLst/>
            <a:ahLst/>
            <a:cxnLst/>
            <a:rect l="l" t="t" r="r" b="b"/>
            <a:pathLst>
              <a:path w="552450" h="530225">
                <a:moveTo>
                  <a:pt x="552276" y="0"/>
                </a:moveTo>
                <a:lnTo>
                  <a:pt x="552276" y="101221"/>
                </a:lnTo>
                <a:lnTo>
                  <a:pt x="0" y="101221"/>
                </a:lnTo>
                <a:lnTo>
                  <a:pt x="0" y="529666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93375" y="2116677"/>
            <a:ext cx="165100" cy="530225"/>
          </a:xfrm>
          <a:custGeom>
            <a:avLst/>
            <a:gdLst/>
            <a:ahLst/>
            <a:cxnLst/>
            <a:rect l="l" t="t" r="r" b="b"/>
            <a:pathLst>
              <a:path w="165100" h="530225">
                <a:moveTo>
                  <a:pt x="164585" y="0"/>
                </a:moveTo>
                <a:lnTo>
                  <a:pt x="164585" y="101221"/>
                </a:lnTo>
                <a:lnTo>
                  <a:pt x="0" y="101221"/>
                </a:lnTo>
                <a:lnTo>
                  <a:pt x="0" y="529666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57961" y="2116677"/>
            <a:ext cx="200660" cy="561340"/>
          </a:xfrm>
          <a:custGeom>
            <a:avLst/>
            <a:gdLst/>
            <a:ahLst/>
            <a:cxnLst/>
            <a:rect l="l" t="t" r="r" b="b"/>
            <a:pathLst>
              <a:path w="200659" h="561339">
                <a:moveTo>
                  <a:pt x="0" y="0"/>
                </a:moveTo>
                <a:lnTo>
                  <a:pt x="0" y="101221"/>
                </a:lnTo>
                <a:lnTo>
                  <a:pt x="200435" y="101221"/>
                </a:lnTo>
                <a:lnTo>
                  <a:pt x="200435" y="561298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57961" y="2116677"/>
            <a:ext cx="552450" cy="530225"/>
          </a:xfrm>
          <a:custGeom>
            <a:avLst/>
            <a:gdLst/>
            <a:ahLst/>
            <a:cxnLst/>
            <a:rect l="l" t="t" r="r" b="b"/>
            <a:pathLst>
              <a:path w="552450" h="530225">
                <a:moveTo>
                  <a:pt x="0" y="0"/>
                </a:moveTo>
                <a:lnTo>
                  <a:pt x="0" y="101221"/>
                </a:lnTo>
                <a:lnTo>
                  <a:pt x="552276" y="101221"/>
                </a:lnTo>
                <a:lnTo>
                  <a:pt x="552276" y="529666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57968" y="1421266"/>
            <a:ext cx="461009" cy="505459"/>
          </a:xfrm>
          <a:custGeom>
            <a:avLst/>
            <a:gdLst/>
            <a:ahLst/>
            <a:cxnLst/>
            <a:rect l="l" t="t" r="r" b="b"/>
            <a:pathLst>
              <a:path w="461009" h="505460">
                <a:moveTo>
                  <a:pt x="460405" y="0"/>
                </a:moveTo>
                <a:lnTo>
                  <a:pt x="460405" y="101221"/>
                </a:lnTo>
                <a:lnTo>
                  <a:pt x="0" y="101221"/>
                </a:lnTo>
                <a:lnTo>
                  <a:pt x="0" y="505063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418374" y="1421266"/>
            <a:ext cx="461009" cy="505459"/>
          </a:xfrm>
          <a:custGeom>
            <a:avLst/>
            <a:gdLst/>
            <a:ahLst/>
            <a:cxnLst/>
            <a:rect l="l" t="t" r="r" b="b"/>
            <a:pathLst>
              <a:path w="461010" h="505460">
                <a:moveTo>
                  <a:pt x="0" y="0"/>
                </a:moveTo>
                <a:lnTo>
                  <a:pt x="0" y="101221"/>
                </a:lnTo>
                <a:lnTo>
                  <a:pt x="460405" y="101221"/>
                </a:lnTo>
                <a:lnTo>
                  <a:pt x="460405" y="505063"/>
                </a:lnTo>
              </a:path>
            </a:pathLst>
          </a:custGeom>
          <a:ln w="1012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913263" y="2666708"/>
            <a:ext cx="579755" cy="260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54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7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7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7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7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7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4706" y="2676707"/>
            <a:ext cx="1376680" cy="153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055"/>
              </a:lnSpc>
              <a:tabLst>
                <a:tab pos="396875" algn="l"/>
                <a:tab pos="787400" algn="l"/>
                <a:tab pos="1126490" algn="l"/>
              </a:tabLst>
            </a:pPr>
            <a:r>
              <a:rPr dirty="0" sz="1000" spc="-25">
                <a:latin typeface="Tahoma"/>
                <a:cs typeface="Tahoma"/>
              </a:rPr>
              <a:t>lupin</a:t>
            </a:r>
            <a:r>
              <a:rPr dirty="0" sz="1000" spc="-25">
                <a:latin typeface="Tahoma"/>
                <a:cs typeface="Tahoma"/>
              </a:rPr>
              <a:t>	</a:t>
            </a:r>
            <a:r>
              <a:rPr dirty="0" sz="1000" spc="-40">
                <a:latin typeface="Tahoma"/>
                <a:cs typeface="Tahoma"/>
              </a:rPr>
              <a:t>daisy</a:t>
            </a:r>
            <a:r>
              <a:rPr dirty="0" sz="1000" spc="-40">
                <a:latin typeface="Tahoma"/>
                <a:cs typeface="Tahoma"/>
              </a:rPr>
              <a:t>	</a:t>
            </a:r>
            <a:r>
              <a:rPr dirty="0" sz="1000" spc="-55">
                <a:latin typeface="Tahoma"/>
                <a:cs typeface="Tahoma"/>
              </a:rPr>
              <a:t>rose</a:t>
            </a:r>
            <a:r>
              <a:rPr dirty="0" sz="1000" spc="-55">
                <a:latin typeface="Tahoma"/>
                <a:cs typeface="Tahoma"/>
              </a:rPr>
              <a:t>	</a:t>
            </a:r>
            <a:r>
              <a:rPr dirty="0" sz="1000" spc="-10">
                <a:latin typeface="Tahoma"/>
                <a:cs typeface="Tahoma"/>
              </a:rPr>
              <a:t>tulip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913263" y="2983014"/>
            <a:ext cx="553085" cy="197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Speech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9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9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9" action="ppaction://hlinksldjump"/>
              </a:rPr>
              <a:t>speech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9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9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0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30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0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31" action="ppaction://hlinksldjump"/>
              </a:rPr>
              <a:t>7</a:t>
            </a:r>
            <a:r>
              <a:rPr dirty="0" sz="600" spc="-155">
                <a:latin typeface="Verdana"/>
                <a:cs typeface="Verdana"/>
                <a:hlinkClick r:id="rId31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31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31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31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31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341965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559994"/>
            <a:ext cx="51879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sem.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289306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67">
                <a:hlinkClick r:id="rId8" action="ppaction://hlinksldjump"/>
              </a:rPr>
              <a:t>Hyponymy </a:t>
            </a:r>
            <a:r>
              <a:rPr dirty="0" sz="1000" spc="55">
                <a:hlinkClick r:id="rId8" action="ppaction://hlinksldjump"/>
              </a:rPr>
              <a:t>HYPO </a:t>
            </a:r>
            <a:r>
              <a:rPr dirty="0" sz="1000" spc="45">
                <a:hlinkClick r:id="rId8" action="ppaction://hlinksldjump"/>
              </a:rPr>
              <a:t>= </a:t>
            </a:r>
            <a:r>
              <a:rPr dirty="0" sz="1000" spc="-45">
                <a:hlinkClick r:id="rId8" action="ppaction://hlinksldjump"/>
              </a:rPr>
              <a:t>under, </a:t>
            </a:r>
            <a:r>
              <a:rPr dirty="0" sz="1000" spc="75">
                <a:hlinkClick r:id="rId8" action="ppaction://hlinksldjump"/>
              </a:rPr>
              <a:t>NYM </a:t>
            </a:r>
            <a:r>
              <a:rPr dirty="0" sz="1000" spc="45">
                <a:hlinkClick r:id="rId8" action="ppaction://hlinksldjump"/>
              </a:rPr>
              <a:t>=</a:t>
            </a:r>
            <a:r>
              <a:rPr dirty="0" sz="1000" spc="15">
                <a:hlinkClick r:id="rId8" action="ppaction://hlinksldjump"/>
              </a:rPr>
              <a:t> </a:t>
            </a:r>
            <a:r>
              <a:rPr dirty="0" sz="1000" spc="-40">
                <a:hlinkClick r:id="rId8" action="ppaction://hlinksldjump"/>
              </a:rPr>
              <a:t>name/word</a:t>
            </a:r>
            <a:endParaRPr sz="1000"/>
          </a:p>
        </p:txBody>
      </p:sp>
      <p:sp>
        <p:nvSpPr>
          <p:cNvPr id="11" name="object 11"/>
          <p:cNvSpPr/>
          <p:nvPr/>
        </p:nvSpPr>
        <p:spPr>
          <a:xfrm>
            <a:off x="2043042" y="484071"/>
            <a:ext cx="359200" cy="2044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43043" y="484071"/>
            <a:ext cx="359410" cy="204470"/>
          </a:xfrm>
          <a:custGeom>
            <a:avLst/>
            <a:gdLst/>
            <a:ahLst/>
            <a:cxnLst/>
            <a:rect l="l" t="t" r="r" b="b"/>
            <a:pathLst>
              <a:path w="359410" h="204470">
                <a:moveTo>
                  <a:pt x="308676" y="0"/>
                </a:moveTo>
                <a:lnTo>
                  <a:pt x="50523" y="0"/>
                </a:lnTo>
                <a:lnTo>
                  <a:pt x="30857" y="3970"/>
                </a:lnTo>
                <a:lnTo>
                  <a:pt x="14797" y="14797"/>
                </a:lnTo>
                <a:lnTo>
                  <a:pt x="3970" y="30857"/>
                </a:lnTo>
                <a:lnTo>
                  <a:pt x="0" y="50523"/>
                </a:lnTo>
                <a:lnTo>
                  <a:pt x="0" y="153947"/>
                </a:lnTo>
                <a:lnTo>
                  <a:pt x="3970" y="173613"/>
                </a:lnTo>
                <a:lnTo>
                  <a:pt x="14797" y="189673"/>
                </a:lnTo>
                <a:lnTo>
                  <a:pt x="30857" y="200500"/>
                </a:lnTo>
                <a:lnTo>
                  <a:pt x="50523" y="204471"/>
                </a:lnTo>
                <a:lnTo>
                  <a:pt x="308676" y="204471"/>
                </a:lnTo>
                <a:lnTo>
                  <a:pt x="328343" y="200500"/>
                </a:lnTo>
                <a:lnTo>
                  <a:pt x="344402" y="189673"/>
                </a:lnTo>
                <a:lnTo>
                  <a:pt x="355230" y="173613"/>
                </a:lnTo>
                <a:lnTo>
                  <a:pt x="359200" y="153947"/>
                </a:lnTo>
                <a:lnTo>
                  <a:pt x="359200" y="50523"/>
                </a:lnTo>
                <a:lnTo>
                  <a:pt x="355230" y="30857"/>
                </a:lnTo>
                <a:lnTo>
                  <a:pt x="344402" y="14797"/>
                </a:lnTo>
                <a:lnTo>
                  <a:pt x="328343" y="3970"/>
                </a:lnTo>
                <a:lnTo>
                  <a:pt x="308676" y="0"/>
                </a:lnTo>
                <a:close/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076442" y="478876"/>
            <a:ext cx="292735" cy="177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Tahoma"/>
                <a:cs typeface="Tahoma"/>
              </a:rPr>
              <a:t>plant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14054" y="1202834"/>
            <a:ext cx="336394" cy="17991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14054" y="1202834"/>
            <a:ext cx="336550" cy="180340"/>
          </a:xfrm>
          <a:custGeom>
            <a:avLst/>
            <a:gdLst/>
            <a:ahLst/>
            <a:cxnLst/>
            <a:rect l="l" t="t" r="r" b="b"/>
            <a:pathLst>
              <a:path w="336550" h="180340">
                <a:moveTo>
                  <a:pt x="285870" y="0"/>
                </a:moveTo>
                <a:lnTo>
                  <a:pt x="50523" y="0"/>
                </a:lnTo>
                <a:lnTo>
                  <a:pt x="30857" y="3970"/>
                </a:lnTo>
                <a:lnTo>
                  <a:pt x="14797" y="14797"/>
                </a:lnTo>
                <a:lnTo>
                  <a:pt x="3970" y="30857"/>
                </a:lnTo>
                <a:lnTo>
                  <a:pt x="0" y="50523"/>
                </a:lnTo>
                <a:lnTo>
                  <a:pt x="0" y="129387"/>
                </a:lnTo>
                <a:lnTo>
                  <a:pt x="3970" y="149053"/>
                </a:lnTo>
                <a:lnTo>
                  <a:pt x="14797" y="165112"/>
                </a:lnTo>
                <a:lnTo>
                  <a:pt x="30857" y="175940"/>
                </a:lnTo>
                <a:lnTo>
                  <a:pt x="50523" y="179910"/>
                </a:lnTo>
                <a:lnTo>
                  <a:pt x="285870" y="179910"/>
                </a:lnTo>
                <a:lnTo>
                  <a:pt x="305537" y="175940"/>
                </a:lnTo>
                <a:lnTo>
                  <a:pt x="321596" y="165112"/>
                </a:lnTo>
                <a:lnTo>
                  <a:pt x="332424" y="149053"/>
                </a:lnTo>
                <a:lnTo>
                  <a:pt x="336394" y="129387"/>
                </a:lnTo>
                <a:lnTo>
                  <a:pt x="336394" y="50523"/>
                </a:lnTo>
                <a:lnTo>
                  <a:pt x="332424" y="30857"/>
                </a:lnTo>
                <a:lnTo>
                  <a:pt x="321596" y="14797"/>
                </a:lnTo>
                <a:lnTo>
                  <a:pt x="305537" y="3970"/>
                </a:lnTo>
                <a:lnTo>
                  <a:pt x="285870" y="0"/>
                </a:lnTo>
                <a:close/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547461" y="1197639"/>
            <a:ext cx="269875" cy="177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latin typeface="Tahoma"/>
                <a:cs typeface="Tahoma"/>
              </a:rPr>
              <a:t>bush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62195" y="1202846"/>
            <a:ext cx="401654" cy="17991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62195" y="1202846"/>
            <a:ext cx="401955" cy="180340"/>
          </a:xfrm>
          <a:custGeom>
            <a:avLst/>
            <a:gdLst/>
            <a:ahLst/>
            <a:cxnLst/>
            <a:rect l="l" t="t" r="r" b="b"/>
            <a:pathLst>
              <a:path w="401955" h="180340">
                <a:moveTo>
                  <a:pt x="351130" y="0"/>
                </a:moveTo>
                <a:lnTo>
                  <a:pt x="50523" y="0"/>
                </a:lnTo>
                <a:lnTo>
                  <a:pt x="30857" y="3970"/>
                </a:lnTo>
                <a:lnTo>
                  <a:pt x="14797" y="14797"/>
                </a:lnTo>
                <a:lnTo>
                  <a:pt x="3970" y="30857"/>
                </a:lnTo>
                <a:lnTo>
                  <a:pt x="0" y="50523"/>
                </a:lnTo>
                <a:lnTo>
                  <a:pt x="0" y="129387"/>
                </a:lnTo>
                <a:lnTo>
                  <a:pt x="3970" y="149053"/>
                </a:lnTo>
                <a:lnTo>
                  <a:pt x="14797" y="165112"/>
                </a:lnTo>
                <a:lnTo>
                  <a:pt x="30857" y="175940"/>
                </a:lnTo>
                <a:lnTo>
                  <a:pt x="50523" y="179910"/>
                </a:lnTo>
                <a:lnTo>
                  <a:pt x="351130" y="179910"/>
                </a:lnTo>
                <a:lnTo>
                  <a:pt x="370797" y="175940"/>
                </a:lnTo>
                <a:lnTo>
                  <a:pt x="386856" y="165112"/>
                </a:lnTo>
                <a:lnTo>
                  <a:pt x="397684" y="149053"/>
                </a:lnTo>
                <a:lnTo>
                  <a:pt x="401654" y="129387"/>
                </a:lnTo>
                <a:lnTo>
                  <a:pt x="401654" y="50523"/>
                </a:lnTo>
                <a:lnTo>
                  <a:pt x="397684" y="30857"/>
                </a:lnTo>
                <a:lnTo>
                  <a:pt x="386856" y="14797"/>
                </a:lnTo>
                <a:lnTo>
                  <a:pt x="370797" y="3970"/>
                </a:lnTo>
                <a:lnTo>
                  <a:pt x="351130" y="0"/>
                </a:lnTo>
                <a:close/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595598" y="1197652"/>
            <a:ext cx="335280" cy="177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5">
                <a:latin typeface="Tahoma"/>
                <a:cs typeface="Tahoma"/>
              </a:rPr>
              <a:t>fl</a:t>
            </a:r>
            <a:r>
              <a:rPr dirty="0" sz="1000" spc="-60">
                <a:latin typeface="Tahoma"/>
                <a:cs typeface="Tahoma"/>
              </a:rPr>
              <a:t>o</a:t>
            </a:r>
            <a:r>
              <a:rPr dirty="0" sz="1000" spc="-95">
                <a:latin typeface="Tahoma"/>
                <a:cs typeface="Tahoma"/>
              </a:rPr>
              <a:t>w</a:t>
            </a:r>
            <a:r>
              <a:rPr dirty="0" sz="1000" spc="-55">
                <a:latin typeface="Tahoma"/>
                <a:cs typeface="Tahoma"/>
              </a:rPr>
              <a:t>er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150006" y="1921609"/>
            <a:ext cx="328675" cy="20447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150006" y="1921609"/>
            <a:ext cx="328930" cy="204470"/>
          </a:xfrm>
          <a:custGeom>
            <a:avLst/>
            <a:gdLst/>
            <a:ahLst/>
            <a:cxnLst/>
            <a:rect l="l" t="t" r="r" b="b"/>
            <a:pathLst>
              <a:path w="328930" h="204469">
                <a:moveTo>
                  <a:pt x="278151" y="0"/>
                </a:moveTo>
                <a:lnTo>
                  <a:pt x="50523" y="0"/>
                </a:lnTo>
                <a:lnTo>
                  <a:pt x="30857" y="3970"/>
                </a:lnTo>
                <a:lnTo>
                  <a:pt x="14797" y="14797"/>
                </a:lnTo>
                <a:lnTo>
                  <a:pt x="3970" y="30857"/>
                </a:lnTo>
                <a:lnTo>
                  <a:pt x="0" y="50523"/>
                </a:lnTo>
                <a:lnTo>
                  <a:pt x="0" y="153947"/>
                </a:lnTo>
                <a:lnTo>
                  <a:pt x="3970" y="173613"/>
                </a:lnTo>
                <a:lnTo>
                  <a:pt x="14797" y="189673"/>
                </a:lnTo>
                <a:lnTo>
                  <a:pt x="30857" y="200500"/>
                </a:lnTo>
                <a:lnTo>
                  <a:pt x="50523" y="204471"/>
                </a:lnTo>
                <a:lnTo>
                  <a:pt x="278151" y="204471"/>
                </a:lnTo>
                <a:lnTo>
                  <a:pt x="297818" y="200500"/>
                </a:lnTo>
                <a:lnTo>
                  <a:pt x="313877" y="189673"/>
                </a:lnTo>
                <a:lnTo>
                  <a:pt x="324705" y="173613"/>
                </a:lnTo>
                <a:lnTo>
                  <a:pt x="328675" y="153947"/>
                </a:lnTo>
                <a:lnTo>
                  <a:pt x="328675" y="50523"/>
                </a:lnTo>
                <a:lnTo>
                  <a:pt x="324705" y="30857"/>
                </a:lnTo>
                <a:lnTo>
                  <a:pt x="313877" y="14797"/>
                </a:lnTo>
                <a:lnTo>
                  <a:pt x="297818" y="3970"/>
                </a:lnTo>
                <a:lnTo>
                  <a:pt x="278151" y="0"/>
                </a:lnTo>
                <a:close/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811581" y="1953191"/>
            <a:ext cx="303062" cy="14833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11581" y="1953191"/>
            <a:ext cx="303530" cy="148590"/>
          </a:xfrm>
          <a:custGeom>
            <a:avLst/>
            <a:gdLst/>
            <a:ahLst/>
            <a:cxnLst/>
            <a:rect l="l" t="t" r="r" b="b"/>
            <a:pathLst>
              <a:path w="303530" h="148589">
                <a:moveTo>
                  <a:pt x="252538" y="0"/>
                </a:moveTo>
                <a:lnTo>
                  <a:pt x="50523" y="0"/>
                </a:lnTo>
                <a:lnTo>
                  <a:pt x="30857" y="3970"/>
                </a:lnTo>
                <a:lnTo>
                  <a:pt x="14797" y="14797"/>
                </a:lnTo>
                <a:lnTo>
                  <a:pt x="3970" y="30857"/>
                </a:lnTo>
                <a:lnTo>
                  <a:pt x="0" y="50523"/>
                </a:lnTo>
                <a:lnTo>
                  <a:pt x="0" y="97809"/>
                </a:lnTo>
                <a:lnTo>
                  <a:pt x="3970" y="117475"/>
                </a:lnTo>
                <a:lnTo>
                  <a:pt x="14797" y="133535"/>
                </a:lnTo>
                <a:lnTo>
                  <a:pt x="30857" y="144363"/>
                </a:lnTo>
                <a:lnTo>
                  <a:pt x="50523" y="148333"/>
                </a:lnTo>
                <a:lnTo>
                  <a:pt x="252538" y="148333"/>
                </a:lnTo>
                <a:lnTo>
                  <a:pt x="272205" y="144363"/>
                </a:lnTo>
                <a:lnTo>
                  <a:pt x="288264" y="133535"/>
                </a:lnTo>
                <a:lnTo>
                  <a:pt x="299092" y="117475"/>
                </a:lnTo>
                <a:lnTo>
                  <a:pt x="303062" y="97809"/>
                </a:lnTo>
                <a:lnTo>
                  <a:pt x="303062" y="50523"/>
                </a:lnTo>
                <a:lnTo>
                  <a:pt x="299092" y="30857"/>
                </a:lnTo>
                <a:lnTo>
                  <a:pt x="288264" y="14797"/>
                </a:lnTo>
                <a:lnTo>
                  <a:pt x="272205" y="3970"/>
                </a:lnTo>
                <a:lnTo>
                  <a:pt x="252538" y="0"/>
                </a:lnTo>
                <a:close/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421226" y="1921631"/>
            <a:ext cx="354990" cy="20447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21226" y="1921631"/>
            <a:ext cx="355600" cy="204470"/>
          </a:xfrm>
          <a:custGeom>
            <a:avLst/>
            <a:gdLst/>
            <a:ahLst/>
            <a:cxnLst/>
            <a:rect l="l" t="t" r="r" b="b"/>
            <a:pathLst>
              <a:path w="355600" h="204469">
                <a:moveTo>
                  <a:pt x="304466" y="0"/>
                </a:moveTo>
                <a:lnTo>
                  <a:pt x="50523" y="0"/>
                </a:lnTo>
                <a:lnTo>
                  <a:pt x="30857" y="3970"/>
                </a:lnTo>
                <a:lnTo>
                  <a:pt x="14797" y="14797"/>
                </a:lnTo>
                <a:lnTo>
                  <a:pt x="3970" y="30857"/>
                </a:lnTo>
                <a:lnTo>
                  <a:pt x="0" y="50523"/>
                </a:lnTo>
                <a:lnTo>
                  <a:pt x="0" y="153947"/>
                </a:lnTo>
                <a:lnTo>
                  <a:pt x="3970" y="173613"/>
                </a:lnTo>
                <a:lnTo>
                  <a:pt x="14797" y="189673"/>
                </a:lnTo>
                <a:lnTo>
                  <a:pt x="30857" y="200500"/>
                </a:lnTo>
                <a:lnTo>
                  <a:pt x="50523" y="204471"/>
                </a:lnTo>
                <a:lnTo>
                  <a:pt x="304466" y="204471"/>
                </a:lnTo>
                <a:lnTo>
                  <a:pt x="324132" y="200500"/>
                </a:lnTo>
                <a:lnTo>
                  <a:pt x="340192" y="189673"/>
                </a:lnTo>
                <a:lnTo>
                  <a:pt x="351020" y="173613"/>
                </a:lnTo>
                <a:lnTo>
                  <a:pt x="354990" y="153947"/>
                </a:lnTo>
                <a:lnTo>
                  <a:pt x="354990" y="50523"/>
                </a:lnTo>
                <a:lnTo>
                  <a:pt x="351020" y="30857"/>
                </a:lnTo>
                <a:lnTo>
                  <a:pt x="340192" y="14797"/>
                </a:lnTo>
                <a:lnTo>
                  <a:pt x="324132" y="3970"/>
                </a:lnTo>
                <a:lnTo>
                  <a:pt x="304466" y="0"/>
                </a:lnTo>
                <a:close/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37538" y="1921635"/>
            <a:ext cx="348323" cy="20447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37538" y="1921635"/>
            <a:ext cx="348615" cy="204470"/>
          </a:xfrm>
          <a:custGeom>
            <a:avLst/>
            <a:gdLst/>
            <a:ahLst/>
            <a:cxnLst/>
            <a:rect l="l" t="t" r="r" b="b"/>
            <a:pathLst>
              <a:path w="348615" h="204469">
                <a:moveTo>
                  <a:pt x="297799" y="0"/>
                </a:moveTo>
                <a:lnTo>
                  <a:pt x="50523" y="0"/>
                </a:lnTo>
                <a:lnTo>
                  <a:pt x="30857" y="3970"/>
                </a:lnTo>
                <a:lnTo>
                  <a:pt x="14797" y="14797"/>
                </a:lnTo>
                <a:lnTo>
                  <a:pt x="3970" y="30857"/>
                </a:lnTo>
                <a:lnTo>
                  <a:pt x="0" y="50523"/>
                </a:lnTo>
                <a:lnTo>
                  <a:pt x="0" y="153947"/>
                </a:lnTo>
                <a:lnTo>
                  <a:pt x="3970" y="173613"/>
                </a:lnTo>
                <a:lnTo>
                  <a:pt x="14797" y="189673"/>
                </a:lnTo>
                <a:lnTo>
                  <a:pt x="30857" y="200500"/>
                </a:lnTo>
                <a:lnTo>
                  <a:pt x="50523" y="204471"/>
                </a:lnTo>
                <a:lnTo>
                  <a:pt x="297799" y="204471"/>
                </a:lnTo>
                <a:lnTo>
                  <a:pt x="317465" y="200500"/>
                </a:lnTo>
                <a:lnTo>
                  <a:pt x="333525" y="189673"/>
                </a:lnTo>
                <a:lnTo>
                  <a:pt x="344353" y="173613"/>
                </a:lnTo>
                <a:lnTo>
                  <a:pt x="348323" y="153947"/>
                </a:lnTo>
                <a:lnTo>
                  <a:pt x="348323" y="50523"/>
                </a:lnTo>
                <a:lnTo>
                  <a:pt x="344353" y="30857"/>
                </a:lnTo>
                <a:lnTo>
                  <a:pt x="333525" y="14797"/>
                </a:lnTo>
                <a:lnTo>
                  <a:pt x="317465" y="3970"/>
                </a:lnTo>
                <a:lnTo>
                  <a:pt x="297799" y="0"/>
                </a:lnTo>
                <a:close/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070937" y="1916441"/>
            <a:ext cx="1374140" cy="177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96240" algn="l"/>
                <a:tab pos="786130" algn="l"/>
                <a:tab pos="1124585" algn="l"/>
              </a:tabLst>
            </a:pPr>
            <a:r>
              <a:rPr dirty="0" sz="1000" spc="-25">
                <a:latin typeface="Tahoma"/>
                <a:cs typeface="Tahoma"/>
              </a:rPr>
              <a:t>lupin</a:t>
            </a:r>
            <a:r>
              <a:rPr dirty="0" sz="1000" spc="-25">
                <a:latin typeface="Tahoma"/>
                <a:cs typeface="Tahoma"/>
              </a:rPr>
              <a:t>	</a:t>
            </a:r>
            <a:r>
              <a:rPr dirty="0" sz="1000" spc="-40">
                <a:latin typeface="Tahoma"/>
                <a:cs typeface="Tahoma"/>
              </a:rPr>
              <a:t>daisy</a:t>
            </a:r>
            <a:r>
              <a:rPr dirty="0" sz="1000" spc="-40">
                <a:latin typeface="Tahoma"/>
                <a:cs typeface="Tahoma"/>
              </a:rPr>
              <a:t>	</a:t>
            </a:r>
            <a:r>
              <a:rPr dirty="0" sz="1000" spc="-55">
                <a:latin typeface="Tahoma"/>
                <a:cs typeface="Tahoma"/>
              </a:rPr>
              <a:t>rose</a:t>
            </a:r>
            <a:r>
              <a:rPr dirty="0" sz="1000" spc="-55">
                <a:latin typeface="Tahoma"/>
                <a:cs typeface="Tahoma"/>
              </a:rPr>
              <a:t>	</a:t>
            </a:r>
            <a:r>
              <a:rPr dirty="0" sz="1000" spc="-10">
                <a:latin typeface="Tahoma"/>
                <a:cs typeface="Tahoma"/>
              </a:rPr>
              <a:t>tulip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11696" y="1387809"/>
            <a:ext cx="551815" cy="528955"/>
          </a:xfrm>
          <a:custGeom>
            <a:avLst/>
            <a:gdLst/>
            <a:ahLst/>
            <a:cxnLst/>
            <a:rect l="l" t="t" r="r" b="b"/>
            <a:pathLst>
              <a:path w="551814" h="528955">
                <a:moveTo>
                  <a:pt x="551326" y="0"/>
                </a:moveTo>
                <a:lnTo>
                  <a:pt x="551326" y="101047"/>
                </a:lnTo>
                <a:lnTo>
                  <a:pt x="0" y="101047"/>
                </a:lnTo>
                <a:lnTo>
                  <a:pt x="0" y="528755"/>
                </a:lnTo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98719" y="1387809"/>
            <a:ext cx="164465" cy="528955"/>
          </a:xfrm>
          <a:custGeom>
            <a:avLst/>
            <a:gdLst/>
            <a:ahLst/>
            <a:cxnLst/>
            <a:rect l="l" t="t" r="r" b="b"/>
            <a:pathLst>
              <a:path w="164464" h="528955">
                <a:moveTo>
                  <a:pt x="164302" y="0"/>
                </a:moveTo>
                <a:lnTo>
                  <a:pt x="164302" y="101047"/>
                </a:lnTo>
                <a:lnTo>
                  <a:pt x="0" y="101047"/>
                </a:lnTo>
                <a:lnTo>
                  <a:pt x="0" y="528755"/>
                </a:lnTo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763022" y="1387809"/>
            <a:ext cx="200660" cy="560705"/>
          </a:xfrm>
          <a:custGeom>
            <a:avLst/>
            <a:gdLst/>
            <a:ahLst/>
            <a:cxnLst/>
            <a:rect l="l" t="t" r="r" b="b"/>
            <a:pathLst>
              <a:path w="200660" h="560705">
                <a:moveTo>
                  <a:pt x="0" y="0"/>
                </a:moveTo>
                <a:lnTo>
                  <a:pt x="0" y="101047"/>
                </a:lnTo>
                <a:lnTo>
                  <a:pt x="200090" y="101047"/>
                </a:lnTo>
                <a:lnTo>
                  <a:pt x="200090" y="560332"/>
                </a:lnTo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763022" y="1387809"/>
            <a:ext cx="551815" cy="528955"/>
          </a:xfrm>
          <a:custGeom>
            <a:avLst/>
            <a:gdLst/>
            <a:ahLst/>
            <a:cxnLst/>
            <a:rect l="l" t="t" r="r" b="b"/>
            <a:pathLst>
              <a:path w="551814" h="528955">
                <a:moveTo>
                  <a:pt x="0" y="0"/>
                </a:moveTo>
                <a:lnTo>
                  <a:pt x="0" y="101047"/>
                </a:lnTo>
                <a:lnTo>
                  <a:pt x="551326" y="101047"/>
                </a:lnTo>
                <a:lnTo>
                  <a:pt x="551326" y="528755"/>
                </a:lnTo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763029" y="693594"/>
            <a:ext cx="459740" cy="504190"/>
          </a:xfrm>
          <a:custGeom>
            <a:avLst/>
            <a:gdLst/>
            <a:ahLst/>
            <a:cxnLst/>
            <a:rect l="l" t="t" r="r" b="b"/>
            <a:pathLst>
              <a:path w="459739" h="504190">
                <a:moveTo>
                  <a:pt x="459613" y="0"/>
                </a:moveTo>
                <a:lnTo>
                  <a:pt x="459613" y="101047"/>
                </a:lnTo>
                <a:lnTo>
                  <a:pt x="0" y="101047"/>
                </a:lnTo>
                <a:lnTo>
                  <a:pt x="0" y="504194"/>
                </a:lnTo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222643" y="693594"/>
            <a:ext cx="459740" cy="504190"/>
          </a:xfrm>
          <a:custGeom>
            <a:avLst/>
            <a:gdLst/>
            <a:ahLst/>
            <a:cxnLst/>
            <a:rect l="l" t="t" r="r" b="b"/>
            <a:pathLst>
              <a:path w="459739" h="504190">
                <a:moveTo>
                  <a:pt x="0" y="0"/>
                </a:moveTo>
                <a:lnTo>
                  <a:pt x="0" y="101047"/>
                </a:lnTo>
                <a:lnTo>
                  <a:pt x="459614" y="101047"/>
                </a:lnTo>
                <a:lnTo>
                  <a:pt x="459614" y="504194"/>
                </a:lnTo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67297" y="2314535"/>
            <a:ext cx="317500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55" i="1">
                <a:latin typeface="Trebuchet MS"/>
                <a:cs typeface="Trebuchet MS"/>
              </a:rPr>
              <a:t>Tulip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50">
                <a:latin typeface="Tahoma"/>
                <a:cs typeface="Tahoma"/>
              </a:rPr>
              <a:t>hyponym </a:t>
            </a:r>
            <a:r>
              <a:rPr dirty="0" sz="1100" spc="120">
                <a:latin typeface="Tahoma"/>
                <a:cs typeface="Tahoma"/>
              </a:rPr>
              <a:t>/ </a:t>
            </a:r>
            <a:r>
              <a:rPr dirty="0" sz="1100" spc="-45">
                <a:latin typeface="Tahoma"/>
                <a:cs typeface="Tahoma"/>
              </a:rPr>
              <a:t>subordinate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90" i="1">
                <a:latin typeface="Trebuchet MS"/>
                <a:cs typeface="Trebuchet MS"/>
              </a:rPr>
              <a:t>flower</a:t>
            </a:r>
            <a:r>
              <a:rPr dirty="0" sz="1100" spc="-90">
                <a:latin typeface="Tahoma"/>
                <a:cs typeface="Tahoma"/>
              </a:rPr>
              <a:t>, </a:t>
            </a:r>
            <a:r>
              <a:rPr dirty="0" sz="1100" spc="-40">
                <a:latin typeface="Tahoma"/>
                <a:cs typeface="Tahoma"/>
              </a:rPr>
              <a:t>which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55">
                <a:latin typeface="Tahoma"/>
                <a:cs typeface="Tahoma"/>
              </a:rPr>
              <a:t>a  </a:t>
            </a:r>
            <a:r>
              <a:rPr dirty="0" sz="1100" spc="-50">
                <a:latin typeface="Tahoma"/>
                <a:cs typeface="Tahoma"/>
              </a:rPr>
              <a:t>hyponym </a:t>
            </a:r>
            <a:r>
              <a:rPr dirty="0" sz="1100" spc="120">
                <a:latin typeface="Tahoma"/>
                <a:cs typeface="Tahoma"/>
              </a:rPr>
              <a:t>/ </a:t>
            </a:r>
            <a:r>
              <a:rPr dirty="0" sz="1100" spc="-45">
                <a:latin typeface="Tahoma"/>
                <a:cs typeface="Tahoma"/>
              </a:rPr>
              <a:t>subordinate </a:t>
            </a:r>
            <a:r>
              <a:rPr dirty="0" sz="1100" spc="-35">
                <a:latin typeface="Tahoma"/>
                <a:cs typeface="Tahoma"/>
              </a:rPr>
              <a:t>of</a:t>
            </a:r>
            <a:r>
              <a:rPr dirty="0" sz="1100" spc="40">
                <a:latin typeface="Tahoma"/>
                <a:cs typeface="Tahoma"/>
              </a:rPr>
              <a:t> </a:t>
            </a:r>
            <a:r>
              <a:rPr dirty="0" sz="1100" spc="-65" i="1">
                <a:latin typeface="Trebuchet MS"/>
                <a:cs typeface="Trebuchet MS"/>
              </a:rPr>
              <a:t>plant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913263" y="2666708"/>
            <a:ext cx="579755" cy="260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54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7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7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7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7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7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913263" y="2983014"/>
            <a:ext cx="553085" cy="197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Speech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9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9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9" action="ppaction://hlinksldjump"/>
              </a:rPr>
              <a:t>speech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9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9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0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30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0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31" action="ppaction://hlinksldjump"/>
              </a:rPr>
              <a:t>8</a:t>
            </a:r>
            <a:r>
              <a:rPr dirty="0" sz="600" spc="-155">
                <a:latin typeface="Verdana"/>
                <a:cs typeface="Verdana"/>
                <a:hlinkClick r:id="rId31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31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31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31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31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341965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559994"/>
            <a:ext cx="579755" cy="30162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65405">
              <a:lnSpc>
                <a:spcPts val="700"/>
              </a:lnSpc>
              <a:spcBef>
                <a:spcPts val="13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</a:t>
            </a:r>
            <a:r>
              <a:rPr dirty="0" sz="400" spc="1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289306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67">
                <a:hlinkClick r:id="rId8" action="ppaction://hlinksldjump"/>
              </a:rPr>
              <a:t>Hyponymy </a:t>
            </a:r>
            <a:r>
              <a:rPr dirty="0" sz="1000" spc="55">
                <a:hlinkClick r:id="rId8" action="ppaction://hlinksldjump"/>
              </a:rPr>
              <a:t>HYPO </a:t>
            </a:r>
            <a:r>
              <a:rPr dirty="0" sz="1000" spc="45">
                <a:hlinkClick r:id="rId8" action="ppaction://hlinksldjump"/>
              </a:rPr>
              <a:t>= </a:t>
            </a:r>
            <a:r>
              <a:rPr dirty="0" sz="1000" spc="-45">
                <a:hlinkClick r:id="rId8" action="ppaction://hlinksldjump"/>
              </a:rPr>
              <a:t>under, </a:t>
            </a:r>
            <a:r>
              <a:rPr dirty="0" sz="1000" spc="75">
                <a:hlinkClick r:id="rId8" action="ppaction://hlinksldjump"/>
              </a:rPr>
              <a:t>NYM </a:t>
            </a:r>
            <a:r>
              <a:rPr dirty="0" sz="1000" spc="45">
                <a:hlinkClick r:id="rId8" action="ppaction://hlinksldjump"/>
              </a:rPr>
              <a:t>=</a:t>
            </a:r>
            <a:r>
              <a:rPr dirty="0" sz="1000" spc="15">
                <a:hlinkClick r:id="rId8" action="ppaction://hlinksldjump"/>
              </a:rPr>
              <a:t> </a:t>
            </a:r>
            <a:r>
              <a:rPr dirty="0" sz="1000" spc="-40">
                <a:hlinkClick r:id="rId8" action="ppaction://hlinksldjump"/>
              </a:rPr>
              <a:t>name/word</a:t>
            </a:r>
            <a:endParaRPr sz="1000"/>
          </a:p>
        </p:txBody>
      </p:sp>
      <p:sp>
        <p:nvSpPr>
          <p:cNvPr id="11" name="object 11"/>
          <p:cNvSpPr/>
          <p:nvPr/>
        </p:nvSpPr>
        <p:spPr>
          <a:xfrm>
            <a:off x="2043042" y="484071"/>
            <a:ext cx="359200" cy="20447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43043" y="484071"/>
            <a:ext cx="359410" cy="204470"/>
          </a:xfrm>
          <a:custGeom>
            <a:avLst/>
            <a:gdLst/>
            <a:ahLst/>
            <a:cxnLst/>
            <a:rect l="l" t="t" r="r" b="b"/>
            <a:pathLst>
              <a:path w="359410" h="204470">
                <a:moveTo>
                  <a:pt x="308676" y="0"/>
                </a:moveTo>
                <a:lnTo>
                  <a:pt x="50523" y="0"/>
                </a:lnTo>
                <a:lnTo>
                  <a:pt x="30857" y="3970"/>
                </a:lnTo>
                <a:lnTo>
                  <a:pt x="14797" y="14797"/>
                </a:lnTo>
                <a:lnTo>
                  <a:pt x="3970" y="30857"/>
                </a:lnTo>
                <a:lnTo>
                  <a:pt x="0" y="50523"/>
                </a:lnTo>
                <a:lnTo>
                  <a:pt x="0" y="153947"/>
                </a:lnTo>
                <a:lnTo>
                  <a:pt x="3970" y="173613"/>
                </a:lnTo>
                <a:lnTo>
                  <a:pt x="14797" y="189673"/>
                </a:lnTo>
                <a:lnTo>
                  <a:pt x="30857" y="200500"/>
                </a:lnTo>
                <a:lnTo>
                  <a:pt x="50523" y="204471"/>
                </a:lnTo>
                <a:lnTo>
                  <a:pt x="308676" y="204471"/>
                </a:lnTo>
                <a:lnTo>
                  <a:pt x="328343" y="200500"/>
                </a:lnTo>
                <a:lnTo>
                  <a:pt x="344402" y="189673"/>
                </a:lnTo>
                <a:lnTo>
                  <a:pt x="355230" y="173613"/>
                </a:lnTo>
                <a:lnTo>
                  <a:pt x="359200" y="153947"/>
                </a:lnTo>
                <a:lnTo>
                  <a:pt x="359200" y="50523"/>
                </a:lnTo>
                <a:lnTo>
                  <a:pt x="355230" y="30857"/>
                </a:lnTo>
                <a:lnTo>
                  <a:pt x="344402" y="14797"/>
                </a:lnTo>
                <a:lnTo>
                  <a:pt x="328343" y="3970"/>
                </a:lnTo>
                <a:lnTo>
                  <a:pt x="308676" y="0"/>
                </a:lnTo>
                <a:close/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076442" y="478876"/>
            <a:ext cx="292735" cy="177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Tahoma"/>
                <a:cs typeface="Tahoma"/>
              </a:rPr>
              <a:t>plant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14054" y="1202834"/>
            <a:ext cx="336394" cy="17991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14054" y="1202834"/>
            <a:ext cx="336550" cy="180340"/>
          </a:xfrm>
          <a:custGeom>
            <a:avLst/>
            <a:gdLst/>
            <a:ahLst/>
            <a:cxnLst/>
            <a:rect l="l" t="t" r="r" b="b"/>
            <a:pathLst>
              <a:path w="336550" h="180340">
                <a:moveTo>
                  <a:pt x="285870" y="0"/>
                </a:moveTo>
                <a:lnTo>
                  <a:pt x="50523" y="0"/>
                </a:lnTo>
                <a:lnTo>
                  <a:pt x="30857" y="3970"/>
                </a:lnTo>
                <a:lnTo>
                  <a:pt x="14797" y="14797"/>
                </a:lnTo>
                <a:lnTo>
                  <a:pt x="3970" y="30857"/>
                </a:lnTo>
                <a:lnTo>
                  <a:pt x="0" y="50523"/>
                </a:lnTo>
                <a:lnTo>
                  <a:pt x="0" y="129387"/>
                </a:lnTo>
                <a:lnTo>
                  <a:pt x="3970" y="149053"/>
                </a:lnTo>
                <a:lnTo>
                  <a:pt x="14797" y="165112"/>
                </a:lnTo>
                <a:lnTo>
                  <a:pt x="30857" y="175940"/>
                </a:lnTo>
                <a:lnTo>
                  <a:pt x="50523" y="179910"/>
                </a:lnTo>
                <a:lnTo>
                  <a:pt x="285870" y="179910"/>
                </a:lnTo>
                <a:lnTo>
                  <a:pt x="305537" y="175940"/>
                </a:lnTo>
                <a:lnTo>
                  <a:pt x="321596" y="165112"/>
                </a:lnTo>
                <a:lnTo>
                  <a:pt x="332424" y="149053"/>
                </a:lnTo>
                <a:lnTo>
                  <a:pt x="336394" y="129387"/>
                </a:lnTo>
                <a:lnTo>
                  <a:pt x="336394" y="50523"/>
                </a:lnTo>
                <a:lnTo>
                  <a:pt x="332424" y="30857"/>
                </a:lnTo>
                <a:lnTo>
                  <a:pt x="321596" y="14797"/>
                </a:lnTo>
                <a:lnTo>
                  <a:pt x="305537" y="3970"/>
                </a:lnTo>
                <a:lnTo>
                  <a:pt x="285870" y="0"/>
                </a:lnTo>
                <a:close/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547461" y="1197639"/>
            <a:ext cx="269875" cy="177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latin typeface="Tahoma"/>
                <a:cs typeface="Tahoma"/>
              </a:rPr>
              <a:t>bush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62195" y="1202846"/>
            <a:ext cx="401654" cy="17991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562195" y="1202846"/>
            <a:ext cx="401955" cy="180340"/>
          </a:xfrm>
          <a:custGeom>
            <a:avLst/>
            <a:gdLst/>
            <a:ahLst/>
            <a:cxnLst/>
            <a:rect l="l" t="t" r="r" b="b"/>
            <a:pathLst>
              <a:path w="401955" h="180340">
                <a:moveTo>
                  <a:pt x="351130" y="0"/>
                </a:moveTo>
                <a:lnTo>
                  <a:pt x="50523" y="0"/>
                </a:lnTo>
                <a:lnTo>
                  <a:pt x="30857" y="3970"/>
                </a:lnTo>
                <a:lnTo>
                  <a:pt x="14797" y="14797"/>
                </a:lnTo>
                <a:lnTo>
                  <a:pt x="3970" y="30857"/>
                </a:lnTo>
                <a:lnTo>
                  <a:pt x="0" y="50523"/>
                </a:lnTo>
                <a:lnTo>
                  <a:pt x="0" y="129387"/>
                </a:lnTo>
                <a:lnTo>
                  <a:pt x="3970" y="149053"/>
                </a:lnTo>
                <a:lnTo>
                  <a:pt x="14797" y="165112"/>
                </a:lnTo>
                <a:lnTo>
                  <a:pt x="30857" y="175940"/>
                </a:lnTo>
                <a:lnTo>
                  <a:pt x="50523" y="179910"/>
                </a:lnTo>
                <a:lnTo>
                  <a:pt x="351130" y="179910"/>
                </a:lnTo>
                <a:lnTo>
                  <a:pt x="370797" y="175940"/>
                </a:lnTo>
                <a:lnTo>
                  <a:pt x="386856" y="165112"/>
                </a:lnTo>
                <a:lnTo>
                  <a:pt x="397684" y="149053"/>
                </a:lnTo>
                <a:lnTo>
                  <a:pt x="401654" y="129387"/>
                </a:lnTo>
                <a:lnTo>
                  <a:pt x="401654" y="50523"/>
                </a:lnTo>
                <a:lnTo>
                  <a:pt x="397684" y="30857"/>
                </a:lnTo>
                <a:lnTo>
                  <a:pt x="386856" y="14797"/>
                </a:lnTo>
                <a:lnTo>
                  <a:pt x="370797" y="3970"/>
                </a:lnTo>
                <a:lnTo>
                  <a:pt x="351130" y="0"/>
                </a:lnTo>
                <a:close/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595598" y="1197652"/>
            <a:ext cx="335280" cy="177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5">
                <a:latin typeface="Tahoma"/>
                <a:cs typeface="Tahoma"/>
              </a:rPr>
              <a:t>fl</a:t>
            </a:r>
            <a:r>
              <a:rPr dirty="0" sz="1000" spc="-60">
                <a:latin typeface="Tahoma"/>
                <a:cs typeface="Tahoma"/>
              </a:rPr>
              <a:t>o</a:t>
            </a:r>
            <a:r>
              <a:rPr dirty="0" sz="1000" spc="-95">
                <a:latin typeface="Tahoma"/>
                <a:cs typeface="Tahoma"/>
              </a:rPr>
              <a:t>w</a:t>
            </a:r>
            <a:r>
              <a:rPr dirty="0" sz="1000" spc="-55">
                <a:latin typeface="Tahoma"/>
                <a:cs typeface="Tahoma"/>
              </a:rPr>
              <a:t>er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150006" y="1921609"/>
            <a:ext cx="328675" cy="20447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150006" y="1921609"/>
            <a:ext cx="328930" cy="204470"/>
          </a:xfrm>
          <a:custGeom>
            <a:avLst/>
            <a:gdLst/>
            <a:ahLst/>
            <a:cxnLst/>
            <a:rect l="l" t="t" r="r" b="b"/>
            <a:pathLst>
              <a:path w="328930" h="204469">
                <a:moveTo>
                  <a:pt x="278151" y="0"/>
                </a:moveTo>
                <a:lnTo>
                  <a:pt x="50523" y="0"/>
                </a:lnTo>
                <a:lnTo>
                  <a:pt x="30857" y="3970"/>
                </a:lnTo>
                <a:lnTo>
                  <a:pt x="14797" y="14797"/>
                </a:lnTo>
                <a:lnTo>
                  <a:pt x="3970" y="30857"/>
                </a:lnTo>
                <a:lnTo>
                  <a:pt x="0" y="50523"/>
                </a:lnTo>
                <a:lnTo>
                  <a:pt x="0" y="153947"/>
                </a:lnTo>
                <a:lnTo>
                  <a:pt x="3970" y="173613"/>
                </a:lnTo>
                <a:lnTo>
                  <a:pt x="14797" y="189673"/>
                </a:lnTo>
                <a:lnTo>
                  <a:pt x="30857" y="200500"/>
                </a:lnTo>
                <a:lnTo>
                  <a:pt x="50523" y="204471"/>
                </a:lnTo>
                <a:lnTo>
                  <a:pt x="278151" y="204471"/>
                </a:lnTo>
                <a:lnTo>
                  <a:pt x="297818" y="200500"/>
                </a:lnTo>
                <a:lnTo>
                  <a:pt x="313877" y="189673"/>
                </a:lnTo>
                <a:lnTo>
                  <a:pt x="324705" y="173613"/>
                </a:lnTo>
                <a:lnTo>
                  <a:pt x="328675" y="153947"/>
                </a:lnTo>
                <a:lnTo>
                  <a:pt x="328675" y="50523"/>
                </a:lnTo>
                <a:lnTo>
                  <a:pt x="324705" y="30857"/>
                </a:lnTo>
                <a:lnTo>
                  <a:pt x="313877" y="14797"/>
                </a:lnTo>
                <a:lnTo>
                  <a:pt x="297818" y="3970"/>
                </a:lnTo>
                <a:lnTo>
                  <a:pt x="278151" y="0"/>
                </a:lnTo>
                <a:close/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811581" y="1953191"/>
            <a:ext cx="303062" cy="14833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11581" y="1953191"/>
            <a:ext cx="303530" cy="148590"/>
          </a:xfrm>
          <a:custGeom>
            <a:avLst/>
            <a:gdLst/>
            <a:ahLst/>
            <a:cxnLst/>
            <a:rect l="l" t="t" r="r" b="b"/>
            <a:pathLst>
              <a:path w="303530" h="148589">
                <a:moveTo>
                  <a:pt x="252538" y="0"/>
                </a:moveTo>
                <a:lnTo>
                  <a:pt x="50523" y="0"/>
                </a:lnTo>
                <a:lnTo>
                  <a:pt x="30857" y="3970"/>
                </a:lnTo>
                <a:lnTo>
                  <a:pt x="14797" y="14797"/>
                </a:lnTo>
                <a:lnTo>
                  <a:pt x="3970" y="30857"/>
                </a:lnTo>
                <a:lnTo>
                  <a:pt x="0" y="50523"/>
                </a:lnTo>
                <a:lnTo>
                  <a:pt x="0" y="97809"/>
                </a:lnTo>
                <a:lnTo>
                  <a:pt x="3970" y="117475"/>
                </a:lnTo>
                <a:lnTo>
                  <a:pt x="14797" y="133535"/>
                </a:lnTo>
                <a:lnTo>
                  <a:pt x="30857" y="144363"/>
                </a:lnTo>
                <a:lnTo>
                  <a:pt x="50523" y="148333"/>
                </a:lnTo>
                <a:lnTo>
                  <a:pt x="252538" y="148333"/>
                </a:lnTo>
                <a:lnTo>
                  <a:pt x="272205" y="144363"/>
                </a:lnTo>
                <a:lnTo>
                  <a:pt x="288264" y="133535"/>
                </a:lnTo>
                <a:lnTo>
                  <a:pt x="299092" y="117475"/>
                </a:lnTo>
                <a:lnTo>
                  <a:pt x="303062" y="97809"/>
                </a:lnTo>
                <a:lnTo>
                  <a:pt x="303062" y="50523"/>
                </a:lnTo>
                <a:lnTo>
                  <a:pt x="299092" y="30857"/>
                </a:lnTo>
                <a:lnTo>
                  <a:pt x="288264" y="14797"/>
                </a:lnTo>
                <a:lnTo>
                  <a:pt x="272205" y="3970"/>
                </a:lnTo>
                <a:lnTo>
                  <a:pt x="252538" y="0"/>
                </a:lnTo>
                <a:close/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421226" y="1921631"/>
            <a:ext cx="354990" cy="20447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421226" y="1921631"/>
            <a:ext cx="355600" cy="204470"/>
          </a:xfrm>
          <a:custGeom>
            <a:avLst/>
            <a:gdLst/>
            <a:ahLst/>
            <a:cxnLst/>
            <a:rect l="l" t="t" r="r" b="b"/>
            <a:pathLst>
              <a:path w="355600" h="204469">
                <a:moveTo>
                  <a:pt x="304466" y="0"/>
                </a:moveTo>
                <a:lnTo>
                  <a:pt x="50523" y="0"/>
                </a:lnTo>
                <a:lnTo>
                  <a:pt x="30857" y="3970"/>
                </a:lnTo>
                <a:lnTo>
                  <a:pt x="14797" y="14797"/>
                </a:lnTo>
                <a:lnTo>
                  <a:pt x="3970" y="30857"/>
                </a:lnTo>
                <a:lnTo>
                  <a:pt x="0" y="50523"/>
                </a:lnTo>
                <a:lnTo>
                  <a:pt x="0" y="153947"/>
                </a:lnTo>
                <a:lnTo>
                  <a:pt x="3970" y="173613"/>
                </a:lnTo>
                <a:lnTo>
                  <a:pt x="14797" y="189673"/>
                </a:lnTo>
                <a:lnTo>
                  <a:pt x="30857" y="200500"/>
                </a:lnTo>
                <a:lnTo>
                  <a:pt x="50523" y="204471"/>
                </a:lnTo>
                <a:lnTo>
                  <a:pt x="304466" y="204471"/>
                </a:lnTo>
                <a:lnTo>
                  <a:pt x="324132" y="200500"/>
                </a:lnTo>
                <a:lnTo>
                  <a:pt x="340192" y="189673"/>
                </a:lnTo>
                <a:lnTo>
                  <a:pt x="351020" y="173613"/>
                </a:lnTo>
                <a:lnTo>
                  <a:pt x="354990" y="153947"/>
                </a:lnTo>
                <a:lnTo>
                  <a:pt x="354990" y="50523"/>
                </a:lnTo>
                <a:lnTo>
                  <a:pt x="351020" y="30857"/>
                </a:lnTo>
                <a:lnTo>
                  <a:pt x="340192" y="14797"/>
                </a:lnTo>
                <a:lnTo>
                  <a:pt x="324132" y="3970"/>
                </a:lnTo>
                <a:lnTo>
                  <a:pt x="304466" y="0"/>
                </a:lnTo>
                <a:close/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37538" y="1921635"/>
            <a:ext cx="348323" cy="20447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37538" y="1921635"/>
            <a:ext cx="348615" cy="204470"/>
          </a:xfrm>
          <a:custGeom>
            <a:avLst/>
            <a:gdLst/>
            <a:ahLst/>
            <a:cxnLst/>
            <a:rect l="l" t="t" r="r" b="b"/>
            <a:pathLst>
              <a:path w="348615" h="204469">
                <a:moveTo>
                  <a:pt x="297799" y="0"/>
                </a:moveTo>
                <a:lnTo>
                  <a:pt x="50523" y="0"/>
                </a:lnTo>
                <a:lnTo>
                  <a:pt x="30857" y="3970"/>
                </a:lnTo>
                <a:lnTo>
                  <a:pt x="14797" y="14797"/>
                </a:lnTo>
                <a:lnTo>
                  <a:pt x="3970" y="30857"/>
                </a:lnTo>
                <a:lnTo>
                  <a:pt x="0" y="50523"/>
                </a:lnTo>
                <a:lnTo>
                  <a:pt x="0" y="153947"/>
                </a:lnTo>
                <a:lnTo>
                  <a:pt x="3970" y="173613"/>
                </a:lnTo>
                <a:lnTo>
                  <a:pt x="14797" y="189673"/>
                </a:lnTo>
                <a:lnTo>
                  <a:pt x="30857" y="200500"/>
                </a:lnTo>
                <a:lnTo>
                  <a:pt x="50523" y="204471"/>
                </a:lnTo>
                <a:lnTo>
                  <a:pt x="297799" y="204471"/>
                </a:lnTo>
                <a:lnTo>
                  <a:pt x="317465" y="200500"/>
                </a:lnTo>
                <a:lnTo>
                  <a:pt x="333525" y="189673"/>
                </a:lnTo>
                <a:lnTo>
                  <a:pt x="344353" y="173613"/>
                </a:lnTo>
                <a:lnTo>
                  <a:pt x="348323" y="153947"/>
                </a:lnTo>
                <a:lnTo>
                  <a:pt x="348323" y="50523"/>
                </a:lnTo>
                <a:lnTo>
                  <a:pt x="344353" y="30857"/>
                </a:lnTo>
                <a:lnTo>
                  <a:pt x="333525" y="14797"/>
                </a:lnTo>
                <a:lnTo>
                  <a:pt x="317465" y="3970"/>
                </a:lnTo>
                <a:lnTo>
                  <a:pt x="297799" y="0"/>
                </a:lnTo>
                <a:close/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070937" y="1916441"/>
            <a:ext cx="1374140" cy="177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96240" algn="l"/>
                <a:tab pos="786130" algn="l"/>
                <a:tab pos="1124585" algn="l"/>
              </a:tabLst>
            </a:pPr>
            <a:r>
              <a:rPr dirty="0" sz="1000" spc="-25">
                <a:latin typeface="Tahoma"/>
                <a:cs typeface="Tahoma"/>
              </a:rPr>
              <a:t>lupin</a:t>
            </a:r>
            <a:r>
              <a:rPr dirty="0" sz="1000" spc="-25">
                <a:latin typeface="Tahoma"/>
                <a:cs typeface="Tahoma"/>
              </a:rPr>
              <a:t>	</a:t>
            </a:r>
            <a:r>
              <a:rPr dirty="0" sz="1000" spc="-40">
                <a:latin typeface="Tahoma"/>
                <a:cs typeface="Tahoma"/>
              </a:rPr>
              <a:t>daisy</a:t>
            </a:r>
            <a:r>
              <a:rPr dirty="0" sz="1000" spc="-40">
                <a:latin typeface="Tahoma"/>
                <a:cs typeface="Tahoma"/>
              </a:rPr>
              <a:t>	</a:t>
            </a:r>
            <a:r>
              <a:rPr dirty="0" sz="1000" spc="-55">
                <a:latin typeface="Tahoma"/>
                <a:cs typeface="Tahoma"/>
              </a:rPr>
              <a:t>rose</a:t>
            </a:r>
            <a:r>
              <a:rPr dirty="0" sz="1000" spc="-55">
                <a:latin typeface="Tahoma"/>
                <a:cs typeface="Tahoma"/>
              </a:rPr>
              <a:t>	</a:t>
            </a:r>
            <a:r>
              <a:rPr dirty="0" sz="1000" spc="-10">
                <a:latin typeface="Tahoma"/>
                <a:cs typeface="Tahoma"/>
              </a:rPr>
              <a:t>tulip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11696" y="1387809"/>
            <a:ext cx="551815" cy="528955"/>
          </a:xfrm>
          <a:custGeom>
            <a:avLst/>
            <a:gdLst/>
            <a:ahLst/>
            <a:cxnLst/>
            <a:rect l="l" t="t" r="r" b="b"/>
            <a:pathLst>
              <a:path w="551814" h="528955">
                <a:moveTo>
                  <a:pt x="551326" y="0"/>
                </a:moveTo>
                <a:lnTo>
                  <a:pt x="551326" y="101047"/>
                </a:lnTo>
                <a:lnTo>
                  <a:pt x="0" y="101047"/>
                </a:lnTo>
                <a:lnTo>
                  <a:pt x="0" y="528755"/>
                </a:lnTo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598719" y="1387809"/>
            <a:ext cx="164465" cy="528955"/>
          </a:xfrm>
          <a:custGeom>
            <a:avLst/>
            <a:gdLst/>
            <a:ahLst/>
            <a:cxnLst/>
            <a:rect l="l" t="t" r="r" b="b"/>
            <a:pathLst>
              <a:path w="164464" h="528955">
                <a:moveTo>
                  <a:pt x="164302" y="0"/>
                </a:moveTo>
                <a:lnTo>
                  <a:pt x="164302" y="101047"/>
                </a:lnTo>
                <a:lnTo>
                  <a:pt x="0" y="101047"/>
                </a:lnTo>
                <a:lnTo>
                  <a:pt x="0" y="528755"/>
                </a:lnTo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763022" y="1387809"/>
            <a:ext cx="200660" cy="560705"/>
          </a:xfrm>
          <a:custGeom>
            <a:avLst/>
            <a:gdLst/>
            <a:ahLst/>
            <a:cxnLst/>
            <a:rect l="l" t="t" r="r" b="b"/>
            <a:pathLst>
              <a:path w="200660" h="560705">
                <a:moveTo>
                  <a:pt x="0" y="0"/>
                </a:moveTo>
                <a:lnTo>
                  <a:pt x="0" y="101047"/>
                </a:lnTo>
                <a:lnTo>
                  <a:pt x="200090" y="101047"/>
                </a:lnTo>
                <a:lnTo>
                  <a:pt x="200090" y="560332"/>
                </a:lnTo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763022" y="1387809"/>
            <a:ext cx="551815" cy="528955"/>
          </a:xfrm>
          <a:custGeom>
            <a:avLst/>
            <a:gdLst/>
            <a:ahLst/>
            <a:cxnLst/>
            <a:rect l="l" t="t" r="r" b="b"/>
            <a:pathLst>
              <a:path w="551814" h="528955">
                <a:moveTo>
                  <a:pt x="0" y="0"/>
                </a:moveTo>
                <a:lnTo>
                  <a:pt x="0" y="101047"/>
                </a:lnTo>
                <a:lnTo>
                  <a:pt x="551326" y="101047"/>
                </a:lnTo>
                <a:lnTo>
                  <a:pt x="551326" y="528755"/>
                </a:lnTo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763029" y="693594"/>
            <a:ext cx="459740" cy="504190"/>
          </a:xfrm>
          <a:custGeom>
            <a:avLst/>
            <a:gdLst/>
            <a:ahLst/>
            <a:cxnLst/>
            <a:rect l="l" t="t" r="r" b="b"/>
            <a:pathLst>
              <a:path w="459739" h="504190">
                <a:moveTo>
                  <a:pt x="459613" y="0"/>
                </a:moveTo>
                <a:lnTo>
                  <a:pt x="459613" y="101047"/>
                </a:lnTo>
                <a:lnTo>
                  <a:pt x="0" y="101047"/>
                </a:lnTo>
                <a:lnTo>
                  <a:pt x="0" y="504194"/>
                </a:lnTo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222643" y="693594"/>
            <a:ext cx="459740" cy="504190"/>
          </a:xfrm>
          <a:custGeom>
            <a:avLst/>
            <a:gdLst/>
            <a:ahLst/>
            <a:cxnLst/>
            <a:rect l="l" t="t" r="r" b="b"/>
            <a:pathLst>
              <a:path w="459739" h="504190">
                <a:moveTo>
                  <a:pt x="0" y="0"/>
                </a:moveTo>
                <a:lnTo>
                  <a:pt x="0" y="101047"/>
                </a:lnTo>
                <a:lnTo>
                  <a:pt x="459614" y="101047"/>
                </a:lnTo>
                <a:lnTo>
                  <a:pt x="459614" y="504194"/>
                </a:lnTo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167297" y="2314535"/>
            <a:ext cx="3415029" cy="5975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245110">
              <a:lnSpc>
                <a:spcPct val="102600"/>
              </a:lnSpc>
              <a:spcBef>
                <a:spcPts val="55"/>
              </a:spcBef>
            </a:pPr>
            <a:r>
              <a:rPr dirty="0" sz="1100" spc="-55" i="1">
                <a:latin typeface="Trebuchet MS"/>
                <a:cs typeface="Trebuchet MS"/>
              </a:rPr>
              <a:t>Tulip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50">
                <a:latin typeface="Tahoma"/>
                <a:cs typeface="Tahoma"/>
              </a:rPr>
              <a:t>hyponym </a:t>
            </a:r>
            <a:r>
              <a:rPr dirty="0" sz="1100" spc="120">
                <a:latin typeface="Tahoma"/>
                <a:cs typeface="Tahoma"/>
              </a:rPr>
              <a:t>/ </a:t>
            </a:r>
            <a:r>
              <a:rPr dirty="0" sz="1100" spc="-45">
                <a:latin typeface="Tahoma"/>
                <a:cs typeface="Tahoma"/>
              </a:rPr>
              <a:t>subordinate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90" i="1">
                <a:latin typeface="Trebuchet MS"/>
                <a:cs typeface="Trebuchet MS"/>
              </a:rPr>
              <a:t>flower</a:t>
            </a:r>
            <a:r>
              <a:rPr dirty="0" sz="1100" spc="-90">
                <a:latin typeface="Tahoma"/>
                <a:cs typeface="Tahoma"/>
              </a:rPr>
              <a:t>, </a:t>
            </a:r>
            <a:r>
              <a:rPr dirty="0" sz="1100" spc="-40">
                <a:latin typeface="Tahoma"/>
                <a:cs typeface="Tahoma"/>
              </a:rPr>
              <a:t>which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55">
                <a:latin typeface="Tahoma"/>
                <a:cs typeface="Tahoma"/>
              </a:rPr>
              <a:t>a  </a:t>
            </a:r>
            <a:r>
              <a:rPr dirty="0" sz="1100" spc="-50">
                <a:latin typeface="Tahoma"/>
                <a:cs typeface="Tahoma"/>
              </a:rPr>
              <a:t>hyponym </a:t>
            </a:r>
            <a:r>
              <a:rPr dirty="0" sz="1100" spc="120">
                <a:latin typeface="Tahoma"/>
                <a:cs typeface="Tahoma"/>
              </a:rPr>
              <a:t>/ </a:t>
            </a:r>
            <a:r>
              <a:rPr dirty="0" sz="1100" spc="-45">
                <a:latin typeface="Tahoma"/>
                <a:cs typeface="Tahoma"/>
              </a:rPr>
              <a:t>subordinate </a:t>
            </a:r>
            <a:r>
              <a:rPr dirty="0" sz="1100" spc="-35">
                <a:latin typeface="Tahoma"/>
                <a:cs typeface="Tahoma"/>
              </a:rPr>
              <a:t>of</a:t>
            </a:r>
            <a:r>
              <a:rPr dirty="0" sz="1100" spc="40">
                <a:latin typeface="Tahoma"/>
                <a:cs typeface="Tahoma"/>
              </a:rPr>
              <a:t> </a:t>
            </a:r>
            <a:r>
              <a:rPr dirty="0" sz="1100" spc="-65" i="1">
                <a:latin typeface="Trebuchet MS"/>
                <a:cs typeface="Trebuchet MS"/>
              </a:rPr>
              <a:t>plant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100" spc="-35" i="1">
                <a:latin typeface="Trebuchet MS"/>
                <a:cs typeface="Trebuchet MS"/>
              </a:rPr>
              <a:t>Plant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50">
                <a:latin typeface="Tahoma"/>
                <a:cs typeface="Tahoma"/>
              </a:rPr>
              <a:t>hyperonym </a:t>
            </a:r>
            <a:r>
              <a:rPr dirty="0" sz="1100" spc="120">
                <a:latin typeface="Tahoma"/>
                <a:cs typeface="Tahoma"/>
              </a:rPr>
              <a:t>/ </a:t>
            </a:r>
            <a:r>
              <a:rPr dirty="0" sz="1100" spc="-45">
                <a:latin typeface="Tahoma"/>
                <a:cs typeface="Tahoma"/>
              </a:rPr>
              <a:t>superordinate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90" i="1">
                <a:latin typeface="Trebuchet MS"/>
                <a:cs typeface="Trebuchet MS"/>
              </a:rPr>
              <a:t>flower</a:t>
            </a:r>
            <a:r>
              <a:rPr dirty="0" sz="1100" spc="-90">
                <a:latin typeface="Tahoma"/>
                <a:cs typeface="Tahoma"/>
              </a:rPr>
              <a:t>, </a:t>
            </a:r>
            <a:r>
              <a:rPr dirty="0" sz="1100" spc="-40">
                <a:latin typeface="Tahoma"/>
                <a:cs typeface="Tahoma"/>
              </a:rPr>
              <a:t>which </a:t>
            </a:r>
            <a:r>
              <a:rPr dirty="0" sz="1100" spc="-35">
                <a:latin typeface="Tahoma"/>
                <a:cs typeface="Tahoma"/>
              </a:rPr>
              <a:t>is</a:t>
            </a:r>
            <a:r>
              <a:rPr dirty="0" sz="1100" spc="-2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a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938561" y="2850443"/>
            <a:ext cx="436245" cy="76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semantic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67297" y="2925724"/>
            <a:ext cx="2099945" cy="165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50"/>
              </a:lnSpc>
            </a:pPr>
            <a:r>
              <a:rPr dirty="0" sz="1100" spc="-50">
                <a:latin typeface="Tahoma"/>
                <a:cs typeface="Tahoma"/>
              </a:rPr>
              <a:t>hyperonym </a:t>
            </a:r>
            <a:r>
              <a:rPr dirty="0" sz="1100" spc="120">
                <a:latin typeface="Tahoma"/>
                <a:cs typeface="Tahoma"/>
              </a:rPr>
              <a:t>/ </a:t>
            </a:r>
            <a:r>
              <a:rPr dirty="0" sz="1100" spc="-45">
                <a:latin typeface="Tahoma"/>
                <a:cs typeface="Tahoma"/>
              </a:rPr>
              <a:t>superordinate </a:t>
            </a:r>
            <a:r>
              <a:rPr dirty="0" sz="1100" spc="-35">
                <a:latin typeface="Tahoma"/>
                <a:cs typeface="Tahoma"/>
              </a:rPr>
              <a:t>of</a:t>
            </a:r>
            <a:r>
              <a:rPr dirty="0" sz="1100" spc="-5">
                <a:latin typeface="Tahoma"/>
                <a:cs typeface="Tahoma"/>
              </a:rPr>
              <a:t> </a:t>
            </a:r>
            <a:r>
              <a:rPr dirty="0" sz="1100" spc="-65" i="1">
                <a:latin typeface="Trebuchet MS"/>
                <a:cs typeface="Trebuchet MS"/>
              </a:rPr>
              <a:t>tulip</a:t>
            </a:r>
            <a:r>
              <a:rPr dirty="0" sz="1100" spc="-65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913263" y="2983014"/>
            <a:ext cx="553085" cy="197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Speech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9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9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9" action="ppaction://hlinksldjump"/>
              </a:rPr>
              <a:t>speech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9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9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0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30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0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31" action="ppaction://hlinksldjump"/>
              </a:rPr>
              <a:t>8</a:t>
            </a:r>
            <a:r>
              <a:rPr dirty="0" sz="600" spc="-155">
                <a:latin typeface="Verdana"/>
                <a:cs typeface="Verdana"/>
                <a:hlinkClick r:id="rId31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31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31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31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31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341965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559994"/>
            <a:ext cx="579755" cy="3644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65405">
              <a:lnSpc>
                <a:spcPts val="700"/>
              </a:lnSpc>
              <a:spcBef>
                <a:spcPts val="13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2911733"/>
            <a:ext cx="553085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13263" y="3217931"/>
            <a:ext cx="62166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289306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67">
                <a:hlinkClick r:id="rId8" action="ppaction://hlinksldjump"/>
              </a:rPr>
              <a:t>Hyponymy </a:t>
            </a:r>
            <a:r>
              <a:rPr dirty="0" sz="1000" spc="55">
                <a:hlinkClick r:id="rId8" action="ppaction://hlinksldjump"/>
              </a:rPr>
              <a:t>HYPO </a:t>
            </a:r>
            <a:r>
              <a:rPr dirty="0" sz="1000" spc="45">
                <a:hlinkClick r:id="rId8" action="ppaction://hlinksldjump"/>
              </a:rPr>
              <a:t>= </a:t>
            </a:r>
            <a:r>
              <a:rPr dirty="0" sz="1000" spc="-45">
                <a:hlinkClick r:id="rId8" action="ppaction://hlinksldjump"/>
              </a:rPr>
              <a:t>under, </a:t>
            </a:r>
            <a:r>
              <a:rPr dirty="0" sz="1000" spc="75">
                <a:hlinkClick r:id="rId8" action="ppaction://hlinksldjump"/>
              </a:rPr>
              <a:t>NYM </a:t>
            </a:r>
            <a:r>
              <a:rPr dirty="0" sz="1000" spc="45">
                <a:hlinkClick r:id="rId8" action="ppaction://hlinksldjump"/>
              </a:rPr>
              <a:t>=</a:t>
            </a:r>
            <a:r>
              <a:rPr dirty="0" sz="1000" spc="15">
                <a:hlinkClick r:id="rId8" action="ppaction://hlinksldjump"/>
              </a:rPr>
              <a:t> </a:t>
            </a:r>
            <a:r>
              <a:rPr dirty="0" sz="1000" spc="-40">
                <a:hlinkClick r:id="rId8" action="ppaction://hlinksldjump"/>
              </a:rPr>
              <a:t>name/word</a:t>
            </a:r>
            <a:endParaRPr sz="1000"/>
          </a:p>
        </p:txBody>
      </p:sp>
      <p:sp>
        <p:nvSpPr>
          <p:cNvPr id="13" name="object 13"/>
          <p:cNvSpPr/>
          <p:nvPr/>
        </p:nvSpPr>
        <p:spPr>
          <a:xfrm>
            <a:off x="2043042" y="484071"/>
            <a:ext cx="359200" cy="20447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043043" y="484071"/>
            <a:ext cx="359410" cy="204470"/>
          </a:xfrm>
          <a:custGeom>
            <a:avLst/>
            <a:gdLst/>
            <a:ahLst/>
            <a:cxnLst/>
            <a:rect l="l" t="t" r="r" b="b"/>
            <a:pathLst>
              <a:path w="359410" h="204470">
                <a:moveTo>
                  <a:pt x="308676" y="0"/>
                </a:moveTo>
                <a:lnTo>
                  <a:pt x="50523" y="0"/>
                </a:lnTo>
                <a:lnTo>
                  <a:pt x="30857" y="3970"/>
                </a:lnTo>
                <a:lnTo>
                  <a:pt x="14797" y="14797"/>
                </a:lnTo>
                <a:lnTo>
                  <a:pt x="3970" y="30857"/>
                </a:lnTo>
                <a:lnTo>
                  <a:pt x="0" y="50523"/>
                </a:lnTo>
                <a:lnTo>
                  <a:pt x="0" y="153947"/>
                </a:lnTo>
                <a:lnTo>
                  <a:pt x="3970" y="173613"/>
                </a:lnTo>
                <a:lnTo>
                  <a:pt x="14797" y="189673"/>
                </a:lnTo>
                <a:lnTo>
                  <a:pt x="30857" y="200500"/>
                </a:lnTo>
                <a:lnTo>
                  <a:pt x="50523" y="204471"/>
                </a:lnTo>
                <a:lnTo>
                  <a:pt x="308676" y="204471"/>
                </a:lnTo>
                <a:lnTo>
                  <a:pt x="328343" y="200500"/>
                </a:lnTo>
                <a:lnTo>
                  <a:pt x="344402" y="189673"/>
                </a:lnTo>
                <a:lnTo>
                  <a:pt x="355230" y="173613"/>
                </a:lnTo>
                <a:lnTo>
                  <a:pt x="359200" y="153947"/>
                </a:lnTo>
                <a:lnTo>
                  <a:pt x="359200" y="50523"/>
                </a:lnTo>
                <a:lnTo>
                  <a:pt x="355230" y="30857"/>
                </a:lnTo>
                <a:lnTo>
                  <a:pt x="344402" y="14797"/>
                </a:lnTo>
                <a:lnTo>
                  <a:pt x="328343" y="3970"/>
                </a:lnTo>
                <a:lnTo>
                  <a:pt x="308676" y="0"/>
                </a:lnTo>
                <a:close/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076442" y="478876"/>
            <a:ext cx="292735" cy="177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>
                <a:latin typeface="Tahoma"/>
                <a:cs typeface="Tahoma"/>
              </a:rPr>
              <a:t>plant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14054" y="1202834"/>
            <a:ext cx="336394" cy="17991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514054" y="1202834"/>
            <a:ext cx="336550" cy="180340"/>
          </a:xfrm>
          <a:custGeom>
            <a:avLst/>
            <a:gdLst/>
            <a:ahLst/>
            <a:cxnLst/>
            <a:rect l="l" t="t" r="r" b="b"/>
            <a:pathLst>
              <a:path w="336550" h="180340">
                <a:moveTo>
                  <a:pt x="285870" y="0"/>
                </a:moveTo>
                <a:lnTo>
                  <a:pt x="50523" y="0"/>
                </a:lnTo>
                <a:lnTo>
                  <a:pt x="30857" y="3970"/>
                </a:lnTo>
                <a:lnTo>
                  <a:pt x="14797" y="14797"/>
                </a:lnTo>
                <a:lnTo>
                  <a:pt x="3970" y="30857"/>
                </a:lnTo>
                <a:lnTo>
                  <a:pt x="0" y="50523"/>
                </a:lnTo>
                <a:lnTo>
                  <a:pt x="0" y="129387"/>
                </a:lnTo>
                <a:lnTo>
                  <a:pt x="3970" y="149053"/>
                </a:lnTo>
                <a:lnTo>
                  <a:pt x="14797" y="165112"/>
                </a:lnTo>
                <a:lnTo>
                  <a:pt x="30857" y="175940"/>
                </a:lnTo>
                <a:lnTo>
                  <a:pt x="50523" y="179910"/>
                </a:lnTo>
                <a:lnTo>
                  <a:pt x="285870" y="179910"/>
                </a:lnTo>
                <a:lnTo>
                  <a:pt x="305537" y="175940"/>
                </a:lnTo>
                <a:lnTo>
                  <a:pt x="321596" y="165112"/>
                </a:lnTo>
                <a:lnTo>
                  <a:pt x="332424" y="149053"/>
                </a:lnTo>
                <a:lnTo>
                  <a:pt x="336394" y="129387"/>
                </a:lnTo>
                <a:lnTo>
                  <a:pt x="336394" y="50523"/>
                </a:lnTo>
                <a:lnTo>
                  <a:pt x="332424" y="30857"/>
                </a:lnTo>
                <a:lnTo>
                  <a:pt x="321596" y="14797"/>
                </a:lnTo>
                <a:lnTo>
                  <a:pt x="305537" y="3970"/>
                </a:lnTo>
                <a:lnTo>
                  <a:pt x="285870" y="0"/>
                </a:lnTo>
                <a:close/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547461" y="1197639"/>
            <a:ext cx="269875" cy="177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0">
                <a:latin typeface="Tahoma"/>
                <a:cs typeface="Tahoma"/>
              </a:rPr>
              <a:t>bush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62195" y="1202846"/>
            <a:ext cx="401654" cy="17991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562195" y="1202846"/>
            <a:ext cx="401955" cy="180340"/>
          </a:xfrm>
          <a:custGeom>
            <a:avLst/>
            <a:gdLst/>
            <a:ahLst/>
            <a:cxnLst/>
            <a:rect l="l" t="t" r="r" b="b"/>
            <a:pathLst>
              <a:path w="401955" h="180340">
                <a:moveTo>
                  <a:pt x="351130" y="0"/>
                </a:moveTo>
                <a:lnTo>
                  <a:pt x="50523" y="0"/>
                </a:lnTo>
                <a:lnTo>
                  <a:pt x="30857" y="3970"/>
                </a:lnTo>
                <a:lnTo>
                  <a:pt x="14797" y="14797"/>
                </a:lnTo>
                <a:lnTo>
                  <a:pt x="3970" y="30857"/>
                </a:lnTo>
                <a:lnTo>
                  <a:pt x="0" y="50523"/>
                </a:lnTo>
                <a:lnTo>
                  <a:pt x="0" y="129387"/>
                </a:lnTo>
                <a:lnTo>
                  <a:pt x="3970" y="149053"/>
                </a:lnTo>
                <a:lnTo>
                  <a:pt x="14797" y="165112"/>
                </a:lnTo>
                <a:lnTo>
                  <a:pt x="30857" y="175940"/>
                </a:lnTo>
                <a:lnTo>
                  <a:pt x="50523" y="179910"/>
                </a:lnTo>
                <a:lnTo>
                  <a:pt x="351130" y="179910"/>
                </a:lnTo>
                <a:lnTo>
                  <a:pt x="370797" y="175940"/>
                </a:lnTo>
                <a:lnTo>
                  <a:pt x="386856" y="165112"/>
                </a:lnTo>
                <a:lnTo>
                  <a:pt x="397684" y="149053"/>
                </a:lnTo>
                <a:lnTo>
                  <a:pt x="401654" y="129387"/>
                </a:lnTo>
                <a:lnTo>
                  <a:pt x="401654" y="50523"/>
                </a:lnTo>
                <a:lnTo>
                  <a:pt x="397684" y="30857"/>
                </a:lnTo>
                <a:lnTo>
                  <a:pt x="386856" y="14797"/>
                </a:lnTo>
                <a:lnTo>
                  <a:pt x="370797" y="3970"/>
                </a:lnTo>
                <a:lnTo>
                  <a:pt x="351130" y="0"/>
                </a:lnTo>
                <a:close/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595598" y="1197652"/>
            <a:ext cx="335280" cy="177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5">
                <a:latin typeface="Tahoma"/>
                <a:cs typeface="Tahoma"/>
              </a:rPr>
              <a:t>fl</a:t>
            </a:r>
            <a:r>
              <a:rPr dirty="0" sz="1000" spc="-60">
                <a:latin typeface="Tahoma"/>
                <a:cs typeface="Tahoma"/>
              </a:rPr>
              <a:t>o</a:t>
            </a:r>
            <a:r>
              <a:rPr dirty="0" sz="1000" spc="-95">
                <a:latin typeface="Tahoma"/>
                <a:cs typeface="Tahoma"/>
              </a:rPr>
              <a:t>w</a:t>
            </a:r>
            <a:r>
              <a:rPr dirty="0" sz="1000" spc="-55">
                <a:latin typeface="Tahoma"/>
                <a:cs typeface="Tahoma"/>
              </a:rPr>
              <a:t>er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150006" y="1921609"/>
            <a:ext cx="328675" cy="20447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150006" y="1921609"/>
            <a:ext cx="328930" cy="204470"/>
          </a:xfrm>
          <a:custGeom>
            <a:avLst/>
            <a:gdLst/>
            <a:ahLst/>
            <a:cxnLst/>
            <a:rect l="l" t="t" r="r" b="b"/>
            <a:pathLst>
              <a:path w="328930" h="204469">
                <a:moveTo>
                  <a:pt x="278151" y="0"/>
                </a:moveTo>
                <a:lnTo>
                  <a:pt x="50523" y="0"/>
                </a:lnTo>
                <a:lnTo>
                  <a:pt x="30857" y="3970"/>
                </a:lnTo>
                <a:lnTo>
                  <a:pt x="14797" y="14797"/>
                </a:lnTo>
                <a:lnTo>
                  <a:pt x="3970" y="30857"/>
                </a:lnTo>
                <a:lnTo>
                  <a:pt x="0" y="50523"/>
                </a:lnTo>
                <a:lnTo>
                  <a:pt x="0" y="153947"/>
                </a:lnTo>
                <a:lnTo>
                  <a:pt x="3970" y="173613"/>
                </a:lnTo>
                <a:lnTo>
                  <a:pt x="14797" y="189673"/>
                </a:lnTo>
                <a:lnTo>
                  <a:pt x="30857" y="200500"/>
                </a:lnTo>
                <a:lnTo>
                  <a:pt x="50523" y="204471"/>
                </a:lnTo>
                <a:lnTo>
                  <a:pt x="278151" y="204471"/>
                </a:lnTo>
                <a:lnTo>
                  <a:pt x="297818" y="200500"/>
                </a:lnTo>
                <a:lnTo>
                  <a:pt x="313877" y="189673"/>
                </a:lnTo>
                <a:lnTo>
                  <a:pt x="324705" y="173613"/>
                </a:lnTo>
                <a:lnTo>
                  <a:pt x="328675" y="153947"/>
                </a:lnTo>
                <a:lnTo>
                  <a:pt x="328675" y="50523"/>
                </a:lnTo>
                <a:lnTo>
                  <a:pt x="324705" y="30857"/>
                </a:lnTo>
                <a:lnTo>
                  <a:pt x="313877" y="14797"/>
                </a:lnTo>
                <a:lnTo>
                  <a:pt x="297818" y="3970"/>
                </a:lnTo>
                <a:lnTo>
                  <a:pt x="278151" y="0"/>
                </a:lnTo>
                <a:close/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11581" y="1953191"/>
            <a:ext cx="303062" cy="14833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811581" y="1953191"/>
            <a:ext cx="303530" cy="148590"/>
          </a:xfrm>
          <a:custGeom>
            <a:avLst/>
            <a:gdLst/>
            <a:ahLst/>
            <a:cxnLst/>
            <a:rect l="l" t="t" r="r" b="b"/>
            <a:pathLst>
              <a:path w="303530" h="148589">
                <a:moveTo>
                  <a:pt x="252538" y="0"/>
                </a:moveTo>
                <a:lnTo>
                  <a:pt x="50523" y="0"/>
                </a:lnTo>
                <a:lnTo>
                  <a:pt x="30857" y="3970"/>
                </a:lnTo>
                <a:lnTo>
                  <a:pt x="14797" y="14797"/>
                </a:lnTo>
                <a:lnTo>
                  <a:pt x="3970" y="30857"/>
                </a:lnTo>
                <a:lnTo>
                  <a:pt x="0" y="50523"/>
                </a:lnTo>
                <a:lnTo>
                  <a:pt x="0" y="97809"/>
                </a:lnTo>
                <a:lnTo>
                  <a:pt x="3970" y="117475"/>
                </a:lnTo>
                <a:lnTo>
                  <a:pt x="14797" y="133535"/>
                </a:lnTo>
                <a:lnTo>
                  <a:pt x="30857" y="144363"/>
                </a:lnTo>
                <a:lnTo>
                  <a:pt x="50523" y="148333"/>
                </a:lnTo>
                <a:lnTo>
                  <a:pt x="252538" y="148333"/>
                </a:lnTo>
                <a:lnTo>
                  <a:pt x="272205" y="144363"/>
                </a:lnTo>
                <a:lnTo>
                  <a:pt x="288264" y="133535"/>
                </a:lnTo>
                <a:lnTo>
                  <a:pt x="299092" y="117475"/>
                </a:lnTo>
                <a:lnTo>
                  <a:pt x="303062" y="97809"/>
                </a:lnTo>
                <a:lnTo>
                  <a:pt x="303062" y="50523"/>
                </a:lnTo>
                <a:lnTo>
                  <a:pt x="299092" y="30857"/>
                </a:lnTo>
                <a:lnTo>
                  <a:pt x="288264" y="14797"/>
                </a:lnTo>
                <a:lnTo>
                  <a:pt x="272205" y="3970"/>
                </a:lnTo>
                <a:lnTo>
                  <a:pt x="252538" y="0"/>
                </a:lnTo>
                <a:close/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21226" y="1921631"/>
            <a:ext cx="354990" cy="2044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421226" y="1921631"/>
            <a:ext cx="355600" cy="204470"/>
          </a:xfrm>
          <a:custGeom>
            <a:avLst/>
            <a:gdLst/>
            <a:ahLst/>
            <a:cxnLst/>
            <a:rect l="l" t="t" r="r" b="b"/>
            <a:pathLst>
              <a:path w="355600" h="204469">
                <a:moveTo>
                  <a:pt x="304466" y="0"/>
                </a:moveTo>
                <a:lnTo>
                  <a:pt x="50523" y="0"/>
                </a:lnTo>
                <a:lnTo>
                  <a:pt x="30857" y="3970"/>
                </a:lnTo>
                <a:lnTo>
                  <a:pt x="14797" y="14797"/>
                </a:lnTo>
                <a:lnTo>
                  <a:pt x="3970" y="30857"/>
                </a:lnTo>
                <a:lnTo>
                  <a:pt x="0" y="50523"/>
                </a:lnTo>
                <a:lnTo>
                  <a:pt x="0" y="153947"/>
                </a:lnTo>
                <a:lnTo>
                  <a:pt x="3970" y="173613"/>
                </a:lnTo>
                <a:lnTo>
                  <a:pt x="14797" y="189673"/>
                </a:lnTo>
                <a:lnTo>
                  <a:pt x="30857" y="200500"/>
                </a:lnTo>
                <a:lnTo>
                  <a:pt x="50523" y="204471"/>
                </a:lnTo>
                <a:lnTo>
                  <a:pt x="304466" y="204471"/>
                </a:lnTo>
                <a:lnTo>
                  <a:pt x="324132" y="200500"/>
                </a:lnTo>
                <a:lnTo>
                  <a:pt x="340192" y="189673"/>
                </a:lnTo>
                <a:lnTo>
                  <a:pt x="351020" y="173613"/>
                </a:lnTo>
                <a:lnTo>
                  <a:pt x="354990" y="153947"/>
                </a:lnTo>
                <a:lnTo>
                  <a:pt x="354990" y="50523"/>
                </a:lnTo>
                <a:lnTo>
                  <a:pt x="351020" y="30857"/>
                </a:lnTo>
                <a:lnTo>
                  <a:pt x="340192" y="14797"/>
                </a:lnTo>
                <a:lnTo>
                  <a:pt x="324132" y="3970"/>
                </a:lnTo>
                <a:lnTo>
                  <a:pt x="304466" y="0"/>
                </a:lnTo>
                <a:close/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37538" y="1921635"/>
            <a:ext cx="348323" cy="2044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37538" y="1921635"/>
            <a:ext cx="348615" cy="204470"/>
          </a:xfrm>
          <a:custGeom>
            <a:avLst/>
            <a:gdLst/>
            <a:ahLst/>
            <a:cxnLst/>
            <a:rect l="l" t="t" r="r" b="b"/>
            <a:pathLst>
              <a:path w="348615" h="204469">
                <a:moveTo>
                  <a:pt x="297799" y="0"/>
                </a:moveTo>
                <a:lnTo>
                  <a:pt x="50523" y="0"/>
                </a:lnTo>
                <a:lnTo>
                  <a:pt x="30857" y="3970"/>
                </a:lnTo>
                <a:lnTo>
                  <a:pt x="14797" y="14797"/>
                </a:lnTo>
                <a:lnTo>
                  <a:pt x="3970" y="30857"/>
                </a:lnTo>
                <a:lnTo>
                  <a:pt x="0" y="50523"/>
                </a:lnTo>
                <a:lnTo>
                  <a:pt x="0" y="153947"/>
                </a:lnTo>
                <a:lnTo>
                  <a:pt x="3970" y="173613"/>
                </a:lnTo>
                <a:lnTo>
                  <a:pt x="14797" y="189673"/>
                </a:lnTo>
                <a:lnTo>
                  <a:pt x="30857" y="200500"/>
                </a:lnTo>
                <a:lnTo>
                  <a:pt x="50523" y="204471"/>
                </a:lnTo>
                <a:lnTo>
                  <a:pt x="297799" y="204471"/>
                </a:lnTo>
                <a:lnTo>
                  <a:pt x="317465" y="200500"/>
                </a:lnTo>
                <a:lnTo>
                  <a:pt x="333525" y="189673"/>
                </a:lnTo>
                <a:lnTo>
                  <a:pt x="344353" y="173613"/>
                </a:lnTo>
                <a:lnTo>
                  <a:pt x="348323" y="153947"/>
                </a:lnTo>
                <a:lnTo>
                  <a:pt x="348323" y="50523"/>
                </a:lnTo>
                <a:lnTo>
                  <a:pt x="344353" y="30857"/>
                </a:lnTo>
                <a:lnTo>
                  <a:pt x="333525" y="14797"/>
                </a:lnTo>
                <a:lnTo>
                  <a:pt x="317465" y="3970"/>
                </a:lnTo>
                <a:lnTo>
                  <a:pt x="297799" y="0"/>
                </a:lnTo>
                <a:close/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070937" y="1916441"/>
            <a:ext cx="1374140" cy="177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96240" algn="l"/>
                <a:tab pos="786130" algn="l"/>
                <a:tab pos="1124585" algn="l"/>
              </a:tabLst>
            </a:pPr>
            <a:r>
              <a:rPr dirty="0" sz="1000" spc="-25">
                <a:latin typeface="Tahoma"/>
                <a:cs typeface="Tahoma"/>
              </a:rPr>
              <a:t>lupin</a:t>
            </a:r>
            <a:r>
              <a:rPr dirty="0" sz="1000" spc="-25">
                <a:latin typeface="Tahoma"/>
                <a:cs typeface="Tahoma"/>
              </a:rPr>
              <a:t>	</a:t>
            </a:r>
            <a:r>
              <a:rPr dirty="0" sz="1000" spc="-40">
                <a:latin typeface="Tahoma"/>
                <a:cs typeface="Tahoma"/>
              </a:rPr>
              <a:t>daisy</a:t>
            </a:r>
            <a:r>
              <a:rPr dirty="0" sz="1000" spc="-40">
                <a:latin typeface="Tahoma"/>
                <a:cs typeface="Tahoma"/>
              </a:rPr>
              <a:t>	</a:t>
            </a:r>
            <a:r>
              <a:rPr dirty="0" sz="1000" spc="-55">
                <a:latin typeface="Tahoma"/>
                <a:cs typeface="Tahoma"/>
              </a:rPr>
              <a:t>rose</a:t>
            </a:r>
            <a:r>
              <a:rPr dirty="0" sz="1000" spc="-55">
                <a:latin typeface="Tahoma"/>
                <a:cs typeface="Tahoma"/>
              </a:rPr>
              <a:t>	</a:t>
            </a:r>
            <a:r>
              <a:rPr dirty="0" sz="1000" spc="-10">
                <a:latin typeface="Tahoma"/>
                <a:cs typeface="Tahoma"/>
              </a:rPr>
              <a:t>tulip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11696" y="1387809"/>
            <a:ext cx="551815" cy="528955"/>
          </a:xfrm>
          <a:custGeom>
            <a:avLst/>
            <a:gdLst/>
            <a:ahLst/>
            <a:cxnLst/>
            <a:rect l="l" t="t" r="r" b="b"/>
            <a:pathLst>
              <a:path w="551814" h="528955">
                <a:moveTo>
                  <a:pt x="551326" y="0"/>
                </a:moveTo>
                <a:lnTo>
                  <a:pt x="551326" y="101047"/>
                </a:lnTo>
                <a:lnTo>
                  <a:pt x="0" y="101047"/>
                </a:lnTo>
                <a:lnTo>
                  <a:pt x="0" y="528755"/>
                </a:lnTo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598719" y="1387809"/>
            <a:ext cx="164465" cy="528955"/>
          </a:xfrm>
          <a:custGeom>
            <a:avLst/>
            <a:gdLst/>
            <a:ahLst/>
            <a:cxnLst/>
            <a:rect l="l" t="t" r="r" b="b"/>
            <a:pathLst>
              <a:path w="164464" h="528955">
                <a:moveTo>
                  <a:pt x="164302" y="0"/>
                </a:moveTo>
                <a:lnTo>
                  <a:pt x="164302" y="101047"/>
                </a:lnTo>
                <a:lnTo>
                  <a:pt x="0" y="101047"/>
                </a:lnTo>
                <a:lnTo>
                  <a:pt x="0" y="528755"/>
                </a:lnTo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763022" y="1387809"/>
            <a:ext cx="200660" cy="560705"/>
          </a:xfrm>
          <a:custGeom>
            <a:avLst/>
            <a:gdLst/>
            <a:ahLst/>
            <a:cxnLst/>
            <a:rect l="l" t="t" r="r" b="b"/>
            <a:pathLst>
              <a:path w="200660" h="560705">
                <a:moveTo>
                  <a:pt x="0" y="0"/>
                </a:moveTo>
                <a:lnTo>
                  <a:pt x="0" y="101047"/>
                </a:lnTo>
                <a:lnTo>
                  <a:pt x="200090" y="101047"/>
                </a:lnTo>
                <a:lnTo>
                  <a:pt x="200090" y="560332"/>
                </a:lnTo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763022" y="1387809"/>
            <a:ext cx="551815" cy="528955"/>
          </a:xfrm>
          <a:custGeom>
            <a:avLst/>
            <a:gdLst/>
            <a:ahLst/>
            <a:cxnLst/>
            <a:rect l="l" t="t" r="r" b="b"/>
            <a:pathLst>
              <a:path w="551814" h="528955">
                <a:moveTo>
                  <a:pt x="0" y="0"/>
                </a:moveTo>
                <a:lnTo>
                  <a:pt x="0" y="101047"/>
                </a:lnTo>
                <a:lnTo>
                  <a:pt x="551326" y="101047"/>
                </a:lnTo>
                <a:lnTo>
                  <a:pt x="551326" y="528755"/>
                </a:lnTo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763029" y="693594"/>
            <a:ext cx="459740" cy="504190"/>
          </a:xfrm>
          <a:custGeom>
            <a:avLst/>
            <a:gdLst/>
            <a:ahLst/>
            <a:cxnLst/>
            <a:rect l="l" t="t" r="r" b="b"/>
            <a:pathLst>
              <a:path w="459739" h="504190">
                <a:moveTo>
                  <a:pt x="459613" y="0"/>
                </a:moveTo>
                <a:lnTo>
                  <a:pt x="459613" y="101047"/>
                </a:lnTo>
                <a:lnTo>
                  <a:pt x="0" y="101047"/>
                </a:lnTo>
                <a:lnTo>
                  <a:pt x="0" y="504194"/>
                </a:lnTo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222643" y="693594"/>
            <a:ext cx="459740" cy="504190"/>
          </a:xfrm>
          <a:custGeom>
            <a:avLst/>
            <a:gdLst/>
            <a:ahLst/>
            <a:cxnLst/>
            <a:rect l="l" t="t" r="r" b="b"/>
            <a:pathLst>
              <a:path w="459739" h="504190">
                <a:moveTo>
                  <a:pt x="0" y="0"/>
                </a:moveTo>
                <a:lnTo>
                  <a:pt x="0" y="101047"/>
                </a:lnTo>
                <a:lnTo>
                  <a:pt x="459614" y="101047"/>
                </a:lnTo>
                <a:lnTo>
                  <a:pt x="459614" y="504194"/>
                </a:lnTo>
              </a:path>
            </a:pathLst>
          </a:custGeom>
          <a:ln w="1010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167297" y="2314535"/>
            <a:ext cx="3415029" cy="100330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245110">
              <a:lnSpc>
                <a:spcPct val="102600"/>
              </a:lnSpc>
              <a:spcBef>
                <a:spcPts val="55"/>
              </a:spcBef>
            </a:pPr>
            <a:r>
              <a:rPr dirty="0" sz="1100" spc="-55" i="1">
                <a:latin typeface="Trebuchet MS"/>
                <a:cs typeface="Trebuchet MS"/>
              </a:rPr>
              <a:t>Tulip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50">
                <a:latin typeface="Tahoma"/>
                <a:cs typeface="Tahoma"/>
              </a:rPr>
              <a:t>hyponym </a:t>
            </a:r>
            <a:r>
              <a:rPr dirty="0" sz="1100" spc="120">
                <a:latin typeface="Tahoma"/>
                <a:cs typeface="Tahoma"/>
              </a:rPr>
              <a:t>/ </a:t>
            </a:r>
            <a:r>
              <a:rPr dirty="0" sz="1100" spc="-45">
                <a:latin typeface="Tahoma"/>
                <a:cs typeface="Tahoma"/>
              </a:rPr>
              <a:t>subordinate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90" i="1">
                <a:latin typeface="Trebuchet MS"/>
                <a:cs typeface="Trebuchet MS"/>
              </a:rPr>
              <a:t>flower</a:t>
            </a:r>
            <a:r>
              <a:rPr dirty="0" sz="1100" spc="-90">
                <a:latin typeface="Tahoma"/>
                <a:cs typeface="Tahoma"/>
              </a:rPr>
              <a:t>, </a:t>
            </a:r>
            <a:r>
              <a:rPr dirty="0" sz="1100" spc="-40">
                <a:latin typeface="Tahoma"/>
                <a:cs typeface="Tahoma"/>
              </a:rPr>
              <a:t>which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55">
                <a:latin typeface="Tahoma"/>
                <a:cs typeface="Tahoma"/>
              </a:rPr>
              <a:t>a  </a:t>
            </a:r>
            <a:r>
              <a:rPr dirty="0" sz="1100" spc="-50">
                <a:latin typeface="Tahoma"/>
                <a:cs typeface="Tahoma"/>
              </a:rPr>
              <a:t>hyponym </a:t>
            </a:r>
            <a:r>
              <a:rPr dirty="0" sz="1100" spc="120">
                <a:latin typeface="Tahoma"/>
                <a:cs typeface="Tahoma"/>
              </a:rPr>
              <a:t>/ </a:t>
            </a:r>
            <a:r>
              <a:rPr dirty="0" sz="1100" spc="-45">
                <a:latin typeface="Tahoma"/>
                <a:cs typeface="Tahoma"/>
              </a:rPr>
              <a:t>subordinate </a:t>
            </a:r>
            <a:r>
              <a:rPr dirty="0" sz="1100" spc="-35">
                <a:latin typeface="Tahoma"/>
                <a:cs typeface="Tahoma"/>
              </a:rPr>
              <a:t>of</a:t>
            </a:r>
            <a:r>
              <a:rPr dirty="0" sz="1100" spc="40">
                <a:latin typeface="Tahoma"/>
                <a:cs typeface="Tahoma"/>
              </a:rPr>
              <a:t> </a:t>
            </a:r>
            <a:r>
              <a:rPr dirty="0" sz="1100" spc="-65" i="1">
                <a:latin typeface="Trebuchet MS"/>
                <a:cs typeface="Trebuchet MS"/>
              </a:rPr>
              <a:t>plant</a:t>
            </a:r>
            <a:endParaRPr sz="1100">
              <a:latin typeface="Trebuchet MS"/>
              <a:cs typeface="Trebuchet MS"/>
            </a:endParaRPr>
          </a:p>
          <a:p>
            <a:pPr marL="12700" marR="5080">
              <a:lnSpc>
                <a:spcPct val="102600"/>
              </a:lnSpc>
              <a:spcBef>
                <a:spcPts val="484"/>
              </a:spcBef>
            </a:pPr>
            <a:r>
              <a:rPr dirty="0" sz="1100" spc="-35" i="1">
                <a:latin typeface="Trebuchet MS"/>
                <a:cs typeface="Trebuchet MS"/>
              </a:rPr>
              <a:t>Plant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50">
                <a:latin typeface="Tahoma"/>
                <a:cs typeface="Tahoma"/>
              </a:rPr>
              <a:t>hyperonym </a:t>
            </a:r>
            <a:r>
              <a:rPr dirty="0" sz="1100" spc="120">
                <a:latin typeface="Tahoma"/>
                <a:cs typeface="Tahoma"/>
              </a:rPr>
              <a:t>/ </a:t>
            </a:r>
            <a:r>
              <a:rPr dirty="0" sz="1100" spc="-45">
                <a:latin typeface="Tahoma"/>
                <a:cs typeface="Tahoma"/>
              </a:rPr>
              <a:t>superordinate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90" i="1">
                <a:latin typeface="Trebuchet MS"/>
                <a:cs typeface="Trebuchet MS"/>
              </a:rPr>
              <a:t>flower</a:t>
            </a:r>
            <a:r>
              <a:rPr dirty="0" sz="1100" spc="-90">
                <a:latin typeface="Tahoma"/>
                <a:cs typeface="Tahoma"/>
              </a:rPr>
              <a:t>, </a:t>
            </a:r>
            <a:r>
              <a:rPr dirty="0" sz="1100" spc="-40">
                <a:latin typeface="Tahoma"/>
                <a:cs typeface="Tahoma"/>
              </a:rPr>
              <a:t>which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55">
                <a:latin typeface="Tahoma"/>
                <a:cs typeface="Tahoma"/>
              </a:rPr>
              <a:t>a  </a:t>
            </a:r>
            <a:r>
              <a:rPr dirty="0" sz="1100" spc="-50">
                <a:latin typeface="Tahoma"/>
                <a:cs typeface="Tahoma"/>
              </a:rPr>
              <a:t>hyperonym </a:t>
            </a:r>
            <a:r>
              <a:rPr dirty="0" sz="1100" spc="120">
                <a:latin typeface="Tahoma"/>
                <a:cs typeface="Tahoma"/>
              </a:rPr>
              <a:t>/ </a:t>
            </a:r>
            <a:r>
              <a:rPr dirty="0" sz="1100" spc="-45">
                <a:latin typeface="Tahoma"/>
                <a:cs typeface="Tahoma"/>
              </a:rPr>
              <a:t>superordinate </a:t>
            </a:r>
            <a:r>
              <a:rPr dirty="0" sz="1100" spc="-35">
                <a:latin typeface="Tahoma"/>
                <a:cs typeface="Tahoma"/>
              </a:rPr>
              <a:t>of</a:t>
            </a:r>
            <a:r>
              <a:rPr dirty="0" sz="1100" spc="35">
                <a:latin typeface="Tahoma"/>
                <a:cs typeface="Tahoma"/>
              </a:rPr>
              <a:t> </a:t>
            </a:r>
            <a:r>
              <a:rPr dirty="0" sz="1100" spc="-65" i="1">
                <a:latin typeface="Trebuchet MS"/>
                <a:cs typeface="Trebuchet MS"/>
              </a:rPr>
              <a:t>tulip</a:t>
            </a:r>
            <a:r>
              <a:rPr dirty="0" sz="1100" spc="-65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100" spc="-30" i="1">
                <a:latin typeface="Trebuchet MS"/>
                <a:cs typeface="Trebuchet MS"/>
              </a:rPr>
              <a:t>Rose </a:t>
            </a:r>
            <a:r>
              <a:rPr dirty="0" sz="1100" spc="-50">
                <a:latin typeface="Tahoma"/>
                <a:cs typeface="Tahoma"/>
              </a:rPr>
              <a:t>and </a:t>
            </a:r>
            <a:r>
              <a:rPr dirty="0" sz="1100" spc="-70" i="1">
                <a:latin typeface="Trebuchet MS"/>
                <a:cs typeface="Trebuchet MS"/>
              </a:rPr>
              <a:t>tulip </a:t>
            </a:r>
            <a:r>
              <a:rPr dirty="0" sz="1100" spc="-70">
                <a:latin typeface="Tahoma"/>
                <a:cs typeface="Tahoma"/>
              </a:rPr>
              <a:t>are</a:t>
            </a:r>
            <a:r>
              <a:rPr dirty="0" sz="1100" spc="-200">
                <a:latin typeface="Tahoma"/>
                <a:cs typeface="Tahoma"/>
              </a:rPr>
              <a:t> </a:t>
            </a:r>
            <a:r>
              <a:rPr dirty="0" sz="1100" spc="-85" b="1">
                <a:latin typeface="Tahoma"/>
                <a:cs typeface="Tahoma"/>
              </a:rPr>
              <a:t>co-hyponyms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913263" y="3341243"/>
            <a:ext cx="627380" cy="1574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25450">
              <a:lnSpc>
                <a:spcPts val="530"/>
              </a:lnSpc>
            </a:pPr>
            <a:r>
              <a:rPr dirty="0" sz="600" spc="-65">
                <a:latin typeface="Verdana"/>
                <a:cs typeface="Verdana"/>
                <a:hlinkClick r:id="rId31" action="ppaction://hlinksldjump"/>
              </a:rPr>
              <a:t>8</a:t>
            </a:r>
            <a:r>
              <a:rPr dirty="0" sz="600" spc="-140">
                <a:latin typeface="Verdana"/>
                <a:cs typeface="Verdana"/>
                <a:hlinkClick r:id="rId31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31" action="ppaction://hlinksldjump"/>
              </a:rPr>
              <a:t>/</a:t>
            </a:r>
            <a:r>
              <a:rPr dirty="0" sz="600" spc="-135">
                <a:latin typeface="Verdana"/>
                <a:cs typeface="Verdana"/>
                <a:hlinkClick r:id="rId31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31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31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341965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559994"/>
            <a:ext cx="579755" cy="6178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65405">
              <a:lnSpc>
                <a:spcPts val="700"/>
              </a:lnSpc>
              <a:spcBef>
                <a:spcPts val="13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289306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67">
                <a:hlinkClick r:id="rId8" action="ppaction://hlinksldjump"/>
              </a:rPr>
              <a:t>Hyponymy </a:t>
            </a:r>
            <a:r>
              <a:rPr dirty="0" sz="1000" spc="55">
                <a:hlinkClick r:id="rId8" action="ppaction://hlinksldjump"/>
              </a:rPr>
              <a:t>HYPO </a:t>
            </a:r>
            <a:r>
              <a:rPr dirty="0" sz="1000" spc="45">
                <a:hlinkClick r:id="rId8" action="ppaction://hlinksldjump"/>
              </a:rPr>
              <a:t>= </a:t>
            </a:r>
            <a:r>
              <a:rPr dirty="0" sz="1000" spc="-45">
                <a:hlinkClick r:id="rId8" action="ppaction://hlinksldjump"/>
              </a:rPr>
              <a:t>under, </a:t>
            </a:r>
            <a:r>
              <a:rPr dirty="0" sz="1000" spc="75">
                <a:hlinkClick r:id="rId8" action="ppaction://hlinksldjump"/>
              </a:rPr>
              <a:t>NYM </a:t>
            </a:r>
            <a:r>
              <a:rPr dirty="0" sz="1000" spc="45">
                <a:hlinkClick r:id="rId8" action="ppaction://hlinksldjump"/>
              </a:rPr>
              <a:t>=</a:t>
            </a:r>
            <a:r>
              <a:rPr dirty="0" sz="1000" spc="15">
                <a:hlinkClick r:id="rId8" action="ppaction://hlinksldjump"/>
              </a:rPr>
              <a:t> </a:t>
            </a:r>
            <a:r>
              <a:rPr dirty="0" sz="1000" spc="-40">
                <a:hlinkClick r:id="rId8" action="ppaction://hlinksldjump"/>
              </a:rPr>
              <a:t>name/word</a:t>
            </a: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9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914436"/>
            <a:ext cx="3079115" cy="5588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Tahoma"/>
                <a:cs typeface="Tahoma"/>
              </a:rPr>
              <a:t>Many </a:t>
            </a:r>
            <a:r>
              <a:rPr dirty="0" sz="1100" spc="-70">
                <a:latin typeface="Tahoma"/>
                <a:cs typeface="Tahoma"/>
              </a:rPr>
              <a:t>words </a:t>
            </a:r>
            <a:r>
              <a:rPr dirty="0" sz="1100" spc="-40">
                <a:latin typeface="Tahoma"/>
                <a:cs typeface="Tahoma"/>
              </a:rPr>
              <a:t>exist </a:t>
            </a:r>
            <a:r>
              <a:rPr dirty="0" sz="1100" spc="-25">
                <a:latin typeface="Tahoma"/>
                <a:cs typeface="Tahoma"/>
              </a:rPr>
              <a:t>in </a:t>
            </a:r>
            <a:r>
              <a:rPr dirty="0" sz="1100" spc="-40">
                <a:latin typeface="Tahoma"/>
                <a:cs typeface="Tahoma"/>
              </a:rPr>
              <a:t>co-hyponymic relationships,</a:t>
            </a:r>
            <a:r>
              <a:rPr dirty="0" sz="1100" spc="9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e.g.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tabLst>
                <a:tab pos="438784" algn="l"/>
              </a:tabLst>
            </a:pPr>
            <a:r>
              <a:rPr dirty="0" sz="1100" spc="-20">
                <a:latin typeface="Tahoma"/>
                <a:cs typeface="Tahoma"/>
              </a:rPr>
              <a:t>(1)	</a:t>
            </a:r>
            <a:r>
              <a:rPr dirty="0" sz="1100" spc="-35">
                <a:latin typeface="Tahoma"/>
                <a:cs typeface="Tahoma"/>
              </a:rPr>
              <a:t>Round, </a:t>
            </a:r>
            <a:r>
              <a:rPr dirty="0" sz="1100" spc="-60">
                <a:latin typeface="Tahoma"/>
                <a:cs typeface="Tahoma"/>
              </a:rPr>
              <a:t>square, </a:t>
            </a:r>
            <a:r>
              <a:rPr dirty="0" sz="1100" spc="-45">
                <a:latin typeface="Tahoma"/>
                <a:cs typeface="Tahoma"/>
              </a:rPr>
              <a:t>oblong, </a:t>
            </a:r>
            <a:r>
              <a:rPr dirty="0" sz="1100" spc="-35">
                <a:latin typeface="Tahoma"/>
                <a:cs typeface="Tahoma"/>
              </a:rPr>
              <a:t>oval,</a:t>
            </a:r>
            <a:r>
              <a:rPr dirty="0" sz="1100" spc="19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rectangular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761247"/>
            <a:ext cx="20015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38784" algn="l"/>
              </a:tabLst>
            </a:pPr>
            <a:r>
              <a:rPr dirty="0" sz="1100" spc="-20">
                <a:latin typeface="Tahoma"/>
                <a:cs typeface="Tahoma"/>
              </a:rPr>
              <a:t>(2)	</a:t>
            </a:r>
            <a:r>
              <a:rPr dirty="0" sz="1100" spc="-35">
                <a:latin typeface="Tahoma"/>
                <a:cs typeface="Tahoma"/>
              </a:rPr>
              <a:t>Road, </a:t>
            </a:r>
            <a:r>
              <a:rPr dirty="0" sz="1100" spc="-40">
                <a:latin typeface="Tahoma"/>
                <a:cs typeface="Tahoma"/>
              </a:rPr>
              <a:t>street, drive,</a:t>
            </a:r>
            <a:r>
              <a:rPr dirty="0" sz="1100" spc="75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avenue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2069362"/>
            <a:ext cx="2505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38784" algn="l"/>
              </a:tabLst>
            </a:pPr>
            <a:r>
              <a:rPr dirty="0" sz="1100" spc="-20">
                <a:latin typeface="Tahoma"/>
                <a:cs typeface="Tahoma"/>
              </a:rPr>
              <a:t>(3)	Walk, </a:t>
            </a:r>
            <a:r>
              <a:rPr dirty="0" sz="1100" spc="-45">
                <a:latin typeface="Tahoma"/>
                <a:cs typeface="Tahoma"/>
              </a:rPr>
              <a:t>run, hop, jump, </a:t>
            </a:r>
            <a:r>
              <a:rPr dirty="0" sz="1100" spc="-40">
                <a:latin typeface="Tahoma"/>
                <a:cs typeface="Tahoma"/>
              </a:rPr>
              <a:t>crawl,</a:t>
            </a:r>
            <a:r>
              <a:rPr dirty="0" sz="1100" spc="229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gallop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341965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289306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67">
                <a:hlinkClick r:id="rId8" action="ppaction://hlinksldjump"/>
              </a:rPr>
              <a:t>Hyponymy </a:t>
            </a:r>
            <a:r>
              <a:rPr dirty="0" sz="1000" spc="55">
                <a:hlinkClick r:id="rId8" action="ppaction://hlinksldjump"/>
              </a:rPr>
              <a:t>HYPO </a:t>
            </a:r>
            <a:r>
              <a:rPr dirty="0" sz="1000" spc="45">
                <a:hlinkClick r:id="rId8" action="ppaction://hlinksldjump"/>
              </a:rPr>
              <a:t>= </a:t>
            </a:r>
            <a:r>
              <a:rPr dirty="0" sz="1000" spc="-45">
                <a:hlinkClick r:id="rId8" action="ppaction://hlinksldjump"/>
              </a:rPr>
              <a:t>under, </a:t>
            </a:r>
            <a:r>
              <a:rPr dirty="0" sz="1000" spc="75">
                <a:hlinkClick r:id="rId8" action="ppaction://hlinksldjump"/>
              </a:rPr>
              <a:t>NYM </a:t>
            </a:r>
            <a:r>
              <a:rPr dirty="0" sz="1000" spc="45">
                <a:hlinkClick r:id="rId8" action="ppaction://hlinksldjump"/>
              </a:rPr>
              <a:t>=</a:t>
            </a:r>
            <a:r>
              <a:rPr dirty="0" sz="1000" spc="15">
                <a:hlinkClick r:id="rId8" action="ppaction://hlinksldjump"/>
              </a:rPr>
              <a:t> </a:t>
            </a:r>
            <a:r>
              <a:rPr dirty="0" sz="1000" spc="-40">
                <a:hlinkClick r:id="rId8" action="ppaction://hlinksldjump"/>
              </a:rPr>
              <a:t>name/word</a:t>
            </a: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167297" y="914436"/>
            <a:ext cx="30791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Tahoma"/>
                <a:cs typeface="Tahoma"/>
              </a:rPr>
              <a:t>Many </a:t>
            </a:r>
            <a:r>
              <a:rPr dirty="0" sz="1100" spc="-70">
                <a:latin typeface="Tahoma"/>
                <a:cs typeface="Tahoma"/>
              </a:rPr>
              <a:t>words </a:t>
            </a:r>
            <a:r>
              <a:rPr dirty="0" sz="1100" spc="-40">
                <a:latin typeface="Tahoma"/>
                <a:cs typeface="Tahoma"/>
              </a:rPr>
              <a:t>exist </a:t>
            </a:r>
            <a:r>
              <a:rPr dirty="0" sz="1100" spc="-25">
                <a:latin typeface="Tahoma"/>
                <a:cs typeface="Tahoma"/>
              </a:rPr>
              <a:t>in </a:t>
            </a:r>
            <a:r>
              <a:rPr dirty="0" sz="1100" spc="-40">
                <a:latin typeface="Tahoma"/>
                <a:cs typeface="Tahoma"/>
              </a:rPr>
              <a:t>co-hyponymic relationships,</a:t>
            </a:r>
            <a:r>
              <a:rPr dirty="0" sz="1100" spc="9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e.g.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1281060"/>
            <a:ext cx="299974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438784" marR="5080" indent="-426720">
              <a:lnSpc>
                <a:spcPct val="102600"/>
              </a:lnSpc>
              <a:spcBef>
                <a:spcPts val="55"/>
              </a:spcBef>
              <a:tabLst>
                <a:tab pos="438784" algn="l"/>
              </a:tabLst>
            </a:pPr>
            <a:r>
              <a:rPr dirty="0" sz="1100" spc="-20">
                <a:latin typeface="Tahoma"/>
                <a:cs typeface="Tahoma"/>
              </a:rPr>
              <a:t>(1)	</a:t>
            </a:r>
            <a:r>
              <a:rPr dirty="0" sz="1100" spc="-35">
                <a:latin typeface="Tahoma"/>
                <a:cs typeface="Tahoma"/>
              </a:rPr>
              <a:t>Round, </a:t>
            </a:r>
            <a:r>
              <a:rPr dirty="0" sz="1100" spc="-60">
                <a:latin typeface="Tahoma"/>
                <a:cs typeface="Tahoma"/>
              </a:rPr>
              <a:t>square, </a:t>
            </a:r>
            <a:r>
              <a:rPr dirty="0" sz="1100" spc="-45">
                <a:latin typeface="Tahoma"/>
                <a:cs typeface="Tahoma"/>
              </a:rPr>
              <a:t>oblong, </a:t>
            </a:r>
            <a:r>
              <a:rPr dirty="0" sz="1100" spc="-35">
                <a:latin typeface="Tahoma"/>
                <a:cs typeface="Tahoma"/>
              </a:rPr>
              <a:t>oval, </a:t>
            </a:r>
            <a:r>
              <a:rPr dirty="0" sz="1100" spc="-40">
                <a:latin typeface="Tahoma"/>
                <a:cs typeface="Tahoma"/>
              </a:rPr>
              <a:t>rectangular </a:t>
            </a:r>
            <a:r>
              <a:rPr dirty="0" sz="1100" spc="20">
                <a:latin typeface="Tahoma"/>
                <a:cs typeface="Tahoma"/>
              </a:rPr>
              <a:t>(=  </a:t>
            </a:r>
            <a:r>
              <a:rPr dirty="0" sz="1100" spc="25">
                <a:latin typeface="Tahoma"/>
                <a:cs typeface="Tahoma"/>
              </a:rPr>
              <a:t>SHAPES)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761247"/>
            <a:ext cx="20015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38784" algn="l"/>
              </a:tabLst>
            </a:pPr>
            <a:r>
              <a:rPr dirty="0" sz="1100" spc="-20">
                <a:latin typeface="Tahoma"/>
                <a:cs typeface="Tahoma"/>
              </a:rPr>
              <a:t>(2)	</a:t>
            </a:r>
            <a:r>
              <a:rPr dirty="0" sz="1100" spc="-35">
                <a:latin typeface="Tahoma"/>
                <a:cs typeface="Tahoma"/>
              </a:rPr>
              <a:t>Road, </a:t>
            </a:r>
            <a:r>
              <a:rPr dirty="0" sz="1100" spc="-40">
                <a:latin typeface="Tahoma"/>
                <a:cs typeface="Tahoma"/>
              </a:rPr>
              <a:t>street, drive,</a:t>
            </a:r>
            <a:r>
              <a:rPr dirty="0" sz="1100" spc="75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avenue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2069362"/>
            <a:ext cx="2505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38784" algn="l"/>
              </a:tabLst>
            </a:pPr>
            <a:r>
              <a:rPr dirty="0" sz="1100" spc="-20">
                <a:latin typeface="Tahoma"/>
                <a:cs typeface="Tahoma"/>
              </a:rPr>
              <a:t>(3)	Walk, </a:t>
            </a:r>
            <a:r>
              <a:rPr dirty="0" sz="1100" spc="-45">
                <a:latin typeface="Tahoma"/>
                <a:cs typeface="Tahoma"/>
              </a:rPr>
              <a:t>run, hop, jump, </a:t>
            </a:r>
            <a:r>
              <a:rPr dirty="0" sz="1100" spc="-40">
                <a:latin typeface="Tahoma"/>
                <a:cs typeface="Tahoma"/>
              </a:rPr>
              <a:t>crawl,</a:t>
            </a:r>
            <a:r>
              <a:rPr dirty="0" sz="1100" spc="229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gallop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13263" y="2559994"/>
            <a:ext cx="627380" cy="93471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13030">
              <a:lnSpc>
                <a:spcPts val="700"/>
              </a:lnSpc>
              <a:spcBef>
                <a:spcPts val="13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2069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4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algn="r" marR="1016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9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341965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289306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67">
                <a:hlinkClick r:id="rId8" action="ppaction://hlinksldjump"/>
              </a:rPr>
              <a:t>Hyponymy </a:t>
            </a:r>
            <a:r>
              <a:rPr dirty="0" sz="1000" spc="55">
                <a:hlinkClick r:id="rId8" action="ppaction://hlinksldjump"/>
              </a:rPr>
              <a:t>HYPO </a:t>
            </a:r>
            <a:r>
              <a:rPr dirty="0" sz="1000" spc="45">
                <a:hlinkClick r:id="rId8" action="ppaction://hlinksldjump"/>
              </a:rPr>
              <a:t>= </a:t>
            </a:r>
            <a:r>
              <a:rPr dirty="0" sz="1000" spc="-45">
                <a:hlinkClick r:id="rId8" action="ppaction://hlinksldjump"/>
              </a:rPr>
              <a:t>under, </a:t>
            </a:r>
            <a:r>
              <a:rPr dirty="0" sz="1000" spc="75">
                <a:hlinkClick r:id="rId8" action="ppaction://hlinksldjump"/>
              </a:rPr>
              <a:t>NYM </a:t>
            </a:r>
            <a:r>
              <a:rPr dirty="0" sz="1000" spc="45">
                <a:hlinkClick r:id="rId8" action="ppaction://hlinksldjump"/>
              </a:rPr>
              <a:t>=</a:t>
            </a:r>
            <a:r>
              <a:rPr dirty="0" sz="1000" spc="15">
                <a:hlinkClick r:id="rId8" action="ppaction://hlinksldjump"/>
              </a:rPr>
              <a:t> </a:t>
            </a:r>
            <a:r>
              <a:rPr dirty="0" sz="1000" spc="-40">
                <a:hlinkClick r:id="rId8" action="ppaction://hlinksldjump"/>
              </a:rPr>
              <a:t>name/word</a:t>
            </a: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167297" y="914436"/>
            <a:ext cx="30791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Tahoma"/>
                <a:cs typeface="Tahoma"/>
              </a:rPr>
              <a:t>Many </a:t>
            </a:r>
            <a:r>
              <a:rPr dirty="0" sz="1100" spc="-70">
                <a:latin typeface="Tahoma"/>
                <a:cs typeface="Tahoma"/>
              </a:rPr>
              <a:t>words </a:t>
            </a:r>
            <a:r>
              <a:rPr dirty="0" sz="1100" spc="-40">
                <a:latin typeface="Tahoma"/>
                <a:cs typeface="Tahoma"/>
              </a:rPr>
              <a:t>exist </a:t>
            </a:r>
            <a:r>
              <a:rPr dirty="0" sz="1100" spc="-25">
                <a:latin typeface="Tahoma"/>
                <a:cs typeface="Tahoma"/>
              </a:rPr>
              <a:t>in </a:t>
            </a:r>
            <a:r>
              <a:rPr dirty="0" sz="1100" spc="-40">
                <a:latin typeface="Tahoma"/>
                <a:cs typeface="Tahoma"/>
              </a:rPr>
              <a:t>co-hyponymic relationships,</a:t>
            </a:r>
            <a:r>
              <a:rPr dirty="0" sz="1100" spc="9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e.g.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1281060"/>
            <a:ext cx="299974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438784" marR="5080" indent="-426720">
              <a:lnSpc>
                <a:spcPct val="102600"/>
              </a:lnSpc>
              <a:spcBef>
                <a:spcPts val="55"/>
              </a:spcBef>
              <a:tabLst>
                <a:tab pos="438784" algn="l"/>
              </a:tabLst>
            </a:pPr>
            <a:r>
              <a:rPr dirty="0" sz="1100" spc="-20">
                <a:latin typeface="Tahoma"/>
                <a:cs typeface="Tahoma"/>
              </a:rPr>
              <a:t>(1)	</a:t>
            </a:r>
            <a:r>
              <a:rPr dirty="0" sz="1100" spc="-35">
                <a:latin typeface="Tahoma"/>
                <a:cs typeface="Tahoma"/>
              </a:rPr>
              <a:t>Round, </a:t>
            </a:r>
            <a:r>
              <a:rPr dirty="0" sz="1100" spc="-60">
                <a:latin typeface="Tahoma"/>
                <a:cs typeface="Tahoma"/>
              </a:rPr>
              <a:t>square, </a:t>
            </a:r>
            <a:r>
              <a:rPr dirty="0" sz="1100" spc="-45">
                <a:latin typeface="Tahoma"/>
                <a:cs typeface="Tahoma"/>
              </a:rPr>
              <a:t>oblong, </a:t>
            </a:r>
            <a:r>
              <a:rPr dirty="0" sz="1100" spc="-35">
                <a:latin typeface="Tahoma"/>
                <a:cs typeface="Tahoma"/>
              </a:rPr>
              <a:t>oval, </a:t>
            </a:r>
            <a:r>
              <a:rPr dirty="0" sz="1100" spc="-40">
                <a:latin typeface="Tahoma"/>
                <a:cs typeface="Tahoma"/>
              </a:rPr>
              <a:t>rectangular </a:t>
            </a:r>
            <a:r>
              <a:rPr dirty="0" sz="1100" spc="20">
                <a:latin typeface="Tahoma"/>
                <a:cs typeface="Tahoma"/>
              </a:rPr>
              <a:t>(=  </a:t>
            </a:r>
            <a:r>
              <a:rPr dirty="0" sz="1100" spc="25">
                <a:latin typeface="Tahoma"/>
                <a:cs typeface="Tahoma"/>
              </a:rPr>
              <a:t>SHAPES)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761247"/>
            <a:ext cx="34899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38784" algn="l"/>
              </a:tabLst>
            </a:pPr>
            <a:r>
              <a:rPr dirty="0" sz="1100" spc="-20">
                <a:latin typeface="Tahoma"/>
                <a:cs typeface="Tahoma"/>
              </a:rPr>
              <a:t>(2)	</a:t>
            </a:r>
            <a:r>
              <a:rPr dirty="0" sz="1100" spc="-35">
                <a:latin typeface="Tahoma"/>
                <a:cs typeface="Tahoma"/>
              </a:rPr>
              <a:t>Road, </a:t>
            </a:r>
            <a:r>
              <a:rPr dirty="0" sz="1100" spc="-40">
                <a:latin typeface="Tahoma"/>
                <a:cs typeface="Tahoma"/>
              </a:rPr>
              <a:t>street, drive, </a:t>
            </a:r>
            <a:r>
              <a:rPr dirty="0" sz="1100" spc="-65">
                <a:latin typeface="Tahoma"/>
                <a:cs typeface="Tahoma"/>
              </a:rPr>
              <a:t>avenue </a:t>
            </a:r>
            <a:r>
              <a:rPr dirty="0" sz="1100" spc="20">
                <a:latin typeface="Tahoma"/>
                <a:cs typeface="Tahoma"/>
              </a:rPr>
              <a:t>(=</a:t>
            </a:r>
            <a:r>
              <a:rPr dirty="0" sz="1100" spc="265">
                <a:latin typeface="Tahoma"/>
                <a:cs typeface="Tahoma"/>
              </a:rPr>
              <a:t> </a:t>
            </a:r>
            <a:r>
              <a:rPr dirty="0" sz="1100" spc="20">
                <a:latin typeface="Tahoma"/>
                <a:cs typeface="Tahoma"/>
              </a:rPr>
              <a:t>THOROUGHFARES)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2069362"/>
            <a:ext cx="2505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38784" algn="l"/>
              </a:tabLst>
            </a:pPr>
            <a:r>
              <a:rPr dirty="0" sz="1100" spc="-20">
                <a:latin typeface="Tahoma"/>
                <a:cs typeface="Tahoma"/>
              </a:rPr>
              <a:t>(3)	Walk, </a:t>
            </a:r>
            <a:r>
              <a:rPr dirty="0" sz="1100" spc="-45">
                <a:latin typeface="Tahoma"/>
                <a:cs typeface="Tahoma"/>
              </a:rPr>
              <a:t>run, hop, jump, </a:t>
            </a:r>
            <a:r>
              <a:rPr dirty="0" sz="1100" spc="-40">
                <a:latin typeface="Tahoma"/>
                <a:cs typeface="Tahoma"/>
              </a:rPr>
              <a:t>crawl,</a:t>
            </a:r>
            <a:r>
              <a:rPr dirty="0" sz="1100" spc="229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gallop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13263" y="2559994"/>
            <a:ext cx="627380" cy="93471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13030">
              <a:lnSpc>
                <a:spcPts val="700"/>
              </a:lnSpc>
              <a:spcBef>
                <a:spcPts val="13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2069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4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algn="r" marR="1016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9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341965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289306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67">
                <a:hlinkClick r:id="rId8" action="ppaction://hlinksldjump"/>
              </a:rPr>
              <a:t>Hyponymy </a:t>
            </a:r>
            <a:r>
              <a:rPr dirty="0" sz="1000" spc="55">
                <a:hlinkClick r:id="rId8" action="ppaction://hlinksldjump"/>
              </a:rPr>
              <a:t>HYPO </a:t>
            </a:r>
            <a:r>
              <a:rPr dirty="0" sz="1000" spc="45">
                <a:hlinkClick r:id="rId8" action="ppaction://hlinksldjump"/>
              </a:rPr>
              <a:t>= </a:t>
            </a:r>
            <a:r>
              <a:rPr dirty="0" sz="1000" spc="-45">
                <a:hlinkClick r:id="rId8" action="ppaction://hlinksldjump"/>
              </a:rPr>
              <a:t>under, </a:t>
            </a:r>
            <a:r>
              <a:rPr dirty="0" sz="1000" spc="75">
                <a:hlinkClick r:id="rId8" action="ppaction://hlinksldjump"/>
              </a:rPr>
              <a:t>NYM </a:t>
            </a:r>
            <a:r>
              <a:rPr dirty="0" sz="1000" spc="45">
                <a:hlinkClick r:id="rId8" action="ppaction://hlinksldjump"/>
              </a:rPr>
              <a:t>=</a:t>
            </a:r>
            <a:r>
              <a:rPr dirty="0" sz="1000" spc="15">
                <a:hlinkClick r:id="rId8" action="ppaction://hlinksldjump"/>
              </a:rPr>
              <a:t> </a:t>
            </a:r>
            <a:r>
              <a:rPr dirty="0" sz="1000" spc="-40">
                <a:hlinkClick r:id="rId8" action="ppaction://hlinksldjump"/>
              </a:rPr>
              <a:t>name/word</a:t>
            </a: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167297" y="914436"/>
            <a:ext cx="30791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Tahoma"/>
                <a:cs typeface="Tahoma"/>
              </a:rPr>
              <a:t>Many </a:t>
            </a:r>
            <a:r>
              <a:rPr dirty="0" sz="1100" spc="-70">
                <a:latin typeface="Tahoma"/>
                <a:cs typeface="Tahoma"/>
              </a:rPr>
              <a:t>words </a:t>
            </a:r>
            <a:r>
              <a:rPr dirty="0" sz="1100" spc="-40">
                <a:latin typeface="Tahoma"/>
                <a:cs typeface="Tahoma"/>
              </a:rPr>
              <a:t>exist </a:t>
            </a:r>
            <a:r>
              <a:rPr dirty="0" sz="1100" spc="-25">
                <a:latin typeface="Tahoma"/>
                <a:cs typeface="Tahoma"/>
              </a:rPr>
              <a:t>in </a:t>
            </a:r>
            <a:r>
              <a:rPr dirty="0" sz="1100" spc="-40">
                <a:latin typeface="Tahoma"/>
                <a:cs typeface="Tahoma"/>
              </a:rPr>
              <a:t>co-hyponymic relationships,</a:t>
            </a:r>
            <a:r>
              <a:rPr dirty="0" sz="1100" spc="9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e.g.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1281060"/>
            <a:ext cx="299974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438784" marR="5080" indent="-426720">
              <a:lnSpc>
                <a:spcPct val="102600"/>
              </a:lnSpc>
              <a:spcBef>
                <a:spcPts val="55"/>
              </a:spcBef>
              <a:tabLst>
                <a:tab pos="438784" algn="l"/>
              </a:tabLst>
            </a:pPr>
            <a:r>
              <a:rPr dirty="0" sz="1100" spc="-20">
                <a:latin typeface="Tahoma"/>
                <a:cs typeface="Tahoma"/>
              </a:rPr>
              <a:t>(1)	</a:t>
            </a:r>
            <a:r>
              <a:rPr dirty="0" sz="1100" spc="-35">
                <a:latin typeface="Tahoma"/>
                <a:cs typeface="Tahoma"/>
              </a:rPr>
              <a:t>Round, </a:t>
            </a:r>
            <a:r>
              <a:rPr dirty="0" sz="1100" spc="-60">
                <a:latin typeface="Tahoma"/>
                <a:cs typeface="Tahoma"/>
              </a:rPr>
              <a:t>square, </a:t>
            </a:r>
            <a:r>
              <a:rPr dirty="0" sz="1100" spc="-45">
                <a:latin typeface="Tahoma"/>
                <a:cs typeface="Tahoma"/>
              </a:rPr>
              <a:t>oblong, </a:t>
            </a:r>
            <a:r>
              <a:rPr dirty="0" sz="1100" spc="-35">
                <a:latin typeface="Tahoma"/>
                <a:cs typeface="Tahoma"/>
              </a:rPr>
              <a:t>oval, </a:t>
            </a:r>
            <a:r>
              <a:rPr dirty="0" sz="1100" spc="-40">
                <a:latin typeface="Tahoma"/>
                <a:cs typeface="Tahoma"/>
              </a:rPr>
              <a:t>rectangular </a:t>
            </a:r>
            <a:r>
              <a:rPr dirty="0" sz="1100" spc="20">
                <a:latin typeface="Tahoma"/>
                <a:cs typeface="Tahoma"/>
              </a:rPr>
              <a:t>(=  </a:t>
            </a:r>
            <a:r>
              <a:rPr dirty="0" sz="1100" spc="25">
                <a:latin typeface="Tahoma"/>
                <a:cs typeface="Tahoma"/>
              </a:rPr>
              <a:t>SHAPES)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761247"/>
            <a:ext cx="34899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38784" algn="l"/>
              </a:tabLst>
            </a:pPr>
            <a:r>
              <a:rPr dirty="0" sz="1100" spc="-20">
                <a:latin typeface="Tahoma"/>
                <a:cs typeface="Tahoma"/>
              </a:rPr>
              <a:t>(2)	</a:t>
            </a:r>
            <a:r>
              <a:rPr dirty="0" sz="1100" spc="-35">
                <a:latin typeface="Tahoma"/>
                <a:cs typeface="Tahoma"/>
              </a:rPr>
              <a:t>Road, </a:t>
            </a:r>
            <a:r>
              <a:rPr dirty="0" sz="1100" spc="-40">
                <a:latin typeface="Tahoma"/>
                <a:cs typeface="Tahoma"/>
              </a:rPr>
              <a:t>street, drive, </a:t>
            </a:r>
            <a:r>
              <a:rPr dirty="0" sz="1100" spc="-65">
                <a:latin typeface="Tahoma"/>
                <a:cs typeface="Tahoma"/>
              </a:rPr>
              <a:t>avenue </a:t>
            </a:r>
            <a:r>
              <a:rPr dirty="0" sz="1100" spc="20">
                <a:latin typeface="Tahoma"/>
                <a:cs typeface="Tahoma"/>
              </a:rPr>
              <a:t>(=</a:t>
            </a:r>
            <a:r>
              <a:rPr dirty="0" sz="1100" spc="265">
                <a:latin typeface="Tahoma"/>
                <a:cs typeface="Tahoma"/>
              </a:rPr>
              <a:t> </a:t>
            </a:r>
            <a:r>
              <a:rPr dirty="0" sz="1100" spc="20">
                <a:latin typeface="Tahoma"/>
                <a:cs typeface="Tahoma"/>
              </a:rPr>
              <a:t>THOROUGHFARES)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2069362"/>
            <a:ext cx="355409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438784" marR="5080" indent="-426720">
              <a:lnSpc>
                <a:spcPct val="102600"/>
              </a:lnSpc>
              <a:spcBef>
                <a:spcPts val="55"/>
              </a:spcBef>
              <a:tabLst>
                <a:tab pos="438784" algn="l"/>
              </a:tabLst>
            </a:pPr>
            <a:r>
              <a:rPr dirty="0" sz="1100" spc="-20">
                <a:latin typeface="Tahoma"/>
                <a:cs typeface="Tahoma"/>
              </a:rPr>
              <a:t>(3)	Walk, </a:t>
            </a:r>
            <a:r>
              <a:rPr dirty="0" sz="1100" spc="-45">
                <a:latin typeface="Tahoma"/>
                <a:cs typeface="Tahoma"/>
              </a:rPr>
              <a:t>run, hop, jump, </a:t>
            </a:r>
            <a:r>
              <a:rPr dirty="0" sz="1100" spc="-40">
                <a:latin typeface="Tahoma"/>
                <a:cs typeface="Tahoma"/>
              </a:rPr>
              <a:t>crawl, </a:t>
            </a:r>
            <a:r>
              <a:rPr dirty="0" sz="1100" spc="-35">
                <a:latin typeface="Tahoma"/>
                <a:cs typeface="Tahoma"/>
              </a:rPr>
              <a:t>gallop </a:t>
            </a:r>
            <a:r>
              <a:rPr dirty="0" sz="1100" spc="20">
                <a:latin typeface="Tahoma"/>
                <a:cs typeface="Tahoma"/>
              </a:rPr>
              <a:t>(= </a:t>
            </a:r>
            <a:r>
              <a:rPr dirty="0" sz="1100" spc="60">
                <a:latin typeface="Tahoma"/>
                <a:cs typeface="Tahoma"/>
              </a:rPr>
              <a:t>TYPES </a:t>
            </a:r>
            <a:r>
              <a:rPr dirty="0" sz="1100" spc="35">
                <a:latin typeface="Tahoma"/>
                <a:cs typeface="Tahoma"/>
              </a:rPr>
              <a:t>OF  </a:t>
            </a:r>
            <a:r>
              <a:rPr dirty="0" sz="1100" spc="60">
                <a:latin typeface="Tahoma"/>
                <a:cs typeface="Tahoma"/>
              </a:rPr>
              <a:t>MOVEMENT</a:t>
            </a:r>
            <a:r>
              <a:rPr dirty="0" sz="1100" spc="-25">
                <a:latin typeface="Tahoma"/>
                <a:cs typeface="Tahoma"/>
              </a:rPr>
              <a:t> </a:t>
            </a:r>
            <a:r>
              <a:rPr dirty="0" sz="1100" spc="60">
                <a:latin typeface="Tahoma"/>
                <a:cs typeface="Tahoma"/>
              </a:rPr>
              <a:t>MADE</a:t>
            </a:r>
            <a:r>
              <a:rPr dirty="0" sz="1100" spc="-30">
                <a:latin typeface="Tahoma"/>
                <a:cs typeface="Tahoma"/>
              </a:rPr>
              <a:t> </a:t>
            </a:r>
            <a:r>
              <a:rPr dirty="0" sz="1100" spc="85">
                <a:latin typeface="Tahoma"/>
                <a:cs typeface="Tahoma"/>
              </a:rPr>
              <a:t>BY</a:t>
            </a:r>
            <a:r>
              <a:rPr dirty="0" sz="1100" spc="-25">
                <a:latin typeface="Tahoma"/>
                <a:cs typeface="Tahoma"/>
              </a:rPr>
              <a:t> </a:t>
            </a:r>
            <a:r>
              <a:rPr dirty="0" sz="1100" spc="40">
                <a:latin typeface="Tahoma"/>
                <a:cs typeface="Tahoma"/>
              </a:rPr>
              <a:t>HUMANS</a:t>
            </a:r>
            <a:r>
              <a:rPr dirty="0" sz="1100" spc="-30">
                <a:latin typeface="Tahoma"/>
                <a:cs typeface="Tahoma"/>
              </a:rPr>
              <a:t> </a:t>
            </a:r>
            <a:r>
              <a:rPr dirty="0" sz="1100" spc="45">
                <a:latin typeface="Tahoma"/>
                <a:cs typeface="Tahoma"/>
              </a:rPr>
              <a:t>AND</a:t>
            </a:r>
            <a:r>
              <a:rPr dirty="0" sz="1100" spc="-25">
                <a:latin typeface="Tahoma"/>
                <a:cs typeface="Tahoma"/>
              </a:rPr>
              <a:t> </a:t>
            </a:r>
            <a:r>
              <a:rPr dirty="0" sz="1100" spc="25">
                <a:latin typeface="Tahoma"/>
                <a:cs typeface="Tahoma"/>
              </a:rPr>
              <a:t>ANIMALS)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13263" y="2559994"/>
            <a:ext cx="627380" cy="93471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13030">
              <a:lnSpc>
                <a:spcPts val="700"/>
              </a:lnSpc>
              <a:spcBef>
                <a:spcPts val="13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2069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4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algn="r" marR="1016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9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341965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289306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67">
                <a:hlinkClick r:id="rId8" action="ppaction://hlinksldjump"/>
              </a:rPr>
              <a:t>Hyponymy </a:t>
            </a:r>
            <a:r>
              <a:rPr dirty="0" sz="1000" spc="55">
                <a:hlinkClick r:id="rId8" action="ppaction://hlinksldjump"/>
              </a:rPr>
              <a:t>HYPO </a:t>
            </a:r>
            <a:r>
              <a:rPr dirty="0" sz="1000" spc="45">
                <a:hlinkClick r:id="rId8" action="ppaction://hlinksldjump"/>
              </a:rPr>
              <a:t>= </a:t>
            </a:r>
            <a:r>
              <a:rPr dirty="0" sz="1000" spc="-45">
                <a:hlinkClick r:id="rId8" action="ppaction://hlinksldjump"/>
              </a:rPr>
              <a:t>under, </a:t>
            </a:r>
            <a:r>
              <a:rPr dirty="0" sz="1000" spc="75">
                <a:hlinkClick r:id="rId8" action="ppaction://hlinksldjump"/>
              </a:rPr>
              <a:t>NYM </a:t>
            </a:r>
            <a:r>
              <a:rPr dirty="0" sz="1000" spc="45">
                <a:hlinkClick r:id="rId8" action="ppaction://hlinksldjump"/>
              </a:rPr>
              <a:t>=</a:t>
            </a:r>
            <a:r>
              <a:rPr dirty="0" sz="1000" spc="15">
                <a:hlinkClick r:id="rId8" action="ppaction://hlinksldjump"/>
              </a:rPr>
              <a:t> </a:t>
            </a:r>
            <a:r>
              <a:rPr dirty="0" sz="1000" spc="-40">
                <a:hlinkClick r:id="rId8" action="ppaction://hlinksldjump"/>
              </a:rPr>
              <a:t>name/word</a:t>
            </a: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167297" y="856880"/>
            <a:ext cx="338201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35">
                <a:latin typeface="Tahoma"/>
                <a:cs typeface="Tahoma"/>
              </a:rPr>
              <a:t>Hyper- </a:t>
            </a:r>
            <a:r>
              <a:rPr dirty="0" sz="1100" spc="-30">
                <a:latin typeface="Tahoma"/>
                <a:cs typeface="Tahoma"/>
              </a:rPr>
              <a:t>Hypo-nymic </a:t>
            </a:r>
            <a:r>
              <a:rPr dirty="0" sz="1100" spc="-40">
                <a:latin typeface="Tahoma"/>
                <a:cs typeface="Tahoma"/>
              </a:rPr>
              <a:t>relationships </a:t>
            </a:r>
            <a:r>
              <a:rPr dirty="0" sz="1100" spc="-45">
                <a:latin typeface="Tahoma"/>
                <a:cs typeface="Tahoma"/>
              </a:rPr>
              <a:t>can </a:t>
            </a:r>
            <a:r>
              <a:rPr dirty="0" sz="1100" spc="-55">
                <a:latin typeface="Tahoma"/>
                <a:cs typeface="Tahoma"/>
              </a:rPr>
              <a:t>be </a:t>
            </a:r>
            <a:r>
              <a:rPr dirty="0" sz="1100" spc="-45">
                <a:latin typeface="Tahoma"/>
                <a:cs typeface="Tahoma"/>
              </a:rPr>
              <a:t>conceptualised </a:t>
            </a:r>
            <a:r>
              <a:rPr dirty="0" sz="1100" spc="-25">
                <a:latin typeface="Tahoma"/>
                <a:cs typeface="Tahoma"/>
              </a:rPr>
              <a:t>in  </a:t>
            </a:r>
            <a:r>
              <a:rPr dirty="0" sz="1100" spc="-45">
                <a:latin typeface="Tahoma"/>
                <a:cs typeface="Tahoma"/>
              </a:rPr>
              <a:t>terms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85" b="1">
                <a:latin typeface="Tahoma"/>
                <a:cs typeface="Tahoma"/>
              </a:rPr>
              <a:t>extension </a:t>
            </a:r>
            <a:r>
              <a:rPr dirty="0" sz="1100" spc="-50">
                <a:latin typeface="Tahoma"/>
                <a:cs typeface="Tahoma"/>
              </a:rPr>
              <a:t>and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80" b="1">
                <a:latin typeface="Tahoma"/>
                <a:cs typeface="Tahoma"/>
              </a:rPr>
              <a:t>intension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1907963"/>
            <a:ext cx="627380" cy="15868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95275">
              <a:lnSpc>
                <a:spcPct val="152200"/>
              </a:lnSpc>
              <a:spcBef>
                <a:spcPts val="3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0">
              <a:latin typeface="Verdana"/>
              <a:cs typeface="Verdana"/>
            </a:endParaRPr>
          </a:p>
          <a:p>
            <a:pPr marL="12700" marR="113030">
              <a:lnSpc>
                <a:spcPts val="700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2069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4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algn="r" marR="1016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10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341965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289306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67">
                <a:hlinkClick r:id="rId8" action="ppaction://hlinksldjump"/>
              </a:rPr>
              <a:t>Hyponymy </a:t>
            </a:r>
            <a:r>
              <a:rPr dirty="0" sz="1000" spc="55">
                <a:hlinkClick r:id="rId8" action="ppaction://hlinksldjump"/>
              </a:rPr>
              <a:t>HYPO </a:t>
            </a:r>
            <a:r>
              <a:rPr dirty="0" sz="1000" spc="45">
                <a:hlinkClick r:id="rId8" action="ppaction://hlinksldjump"/>
              </a:rPr>
              <a:t>= </a:t>
            </a:r>
            <a:r>
              <a:rPr dirty="0" sz="1000" spc="-45">
                <a:hlinkClick r:id="rId8" action="ppaction://hlinksldjump"/>
              </a:rPr>
              <a:t>under, </a:t>
            </a:r>
            <a:r>
              <a:rPr dirty="0" sz="1000" spc="75">
                <a:hlinkClick r:id="rId8" action="ppaction://hlinksldjump"/>
              </a:rPr>
              <a:t>NYM </a:t>
            </a:r>
            <a:r>
              <a:rPr dirty="0" sz="1000" spc="45">
                <a:hlinkClick r:id="rId8" action="ppaction://hlinksldjump"/>
              </a:rPr>
              <a:t>=</a:t>
            </a:r>
            <a:r>
              <a:rPr dirty="0" sz="1000" spc="15">
                <a:hlinkClick r:id="rId8" action="ppaction://hlinksldjump"/>
              </a:rPr>
              <a:t> </a:t>
            </a:r>
            <a:r>
              <a:rPr dirty="0" sz="1000" spc="-40">
                <a:hlinkClick r:id="rId8" action="ppaction://hlinksldjump"/>
              </a:rPr>
              <a:t>name/word</a:t>
            </a: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167297" y="856880"/>
            <a:ext cx="3382010" cy="7696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35">
                <a:latin typeface="Tahoma"/>
                <a:cs typeface="Tahoma"/>
              </a:rPr>
              <a:t>Hyper- </a:t>
            </a:r>
            <a:r>
              <a:rPr dirty="0" sz="1100" spc="-30">
                <a:latin typeface="Tahoma"/>
                <a:cs typeface="Tahoma"/>
              </a:rPr>
              <a:t>Hypo-nymic </a:t>
            </a:r>
            <a:r>
              <a:rPr dirty="0" sz="1100" spc="-40">
                <a:latin typeface="Tahoma"/>
                <a:cs typeface="Tahoma"/>
              </a:rPr>
              <a:t>relationships </a:t>
            </a:r>
            <a:r>
              <a:rPr dirty="0" sz="1100" spc="-45">
                <a:latin typeface="Tahoma"/>
                <a:cs typeface="Tahoma"/>
              </a:rPr>
              <a:t>can </a:t>
            </a:r>
            <a:r>
              <a:rPr dirty="0" sz="1100" spc="-55">
                <a:latin typeface="Tahoma"/>
                <a:cs typeface="Tahoma"/>
              </a:rPr>
              <a:t>be </a:t>
            </a:r>
            <a:r>
              <a:rPr dirty="0" sz="1100" spc="-45">
                <a:latin typeface="Tahoma"/>
                <a:cs typeface="Tahoma"/>
              </a:rPr>
              <a:t>conceptualised </a:t>
            </a:r>
            <a:r>
              <a:rPr dirty="0" sz="1100" spc="-25">
                <a:latin typeface="Tahoma"/>
                <a:cs typeface="Tahoma"/>
              </a:rPr>
              <a:t>in  </a:t>
            </a:r>
            <a:r>
              <a:rPr dirty="0" sz="1100" spc="-45">
                <a:latin typeface="Tahoma"/>
                <a:cs typeface="Tahoma"/>
              </a:rPr>
              <a:t>terms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85" b="1">
                <a:latin typeface="Tahoma"/>
                <a:cs typeface="Tahoma"/>
              </a:rPr>
              <a:t>extension </a:t>
            </a:r>
            <a:r>
              <a:rPr dirty="0" sz="1100" spc="-50">
                <a:latin typeface="Tahoma"/>
                <a:cs typeface="Tahoma"/>
              </a:rPr>
              <a:t>and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80" b="1">
                <a:latin typeface="Tahoma"/>
                <a:cs typeface="Tahoma"/>
              </a:rPr>
              <a:t>intension</a:t>
            </a:r>
            <a:endParaRPr sz="1100">
              <a:latin typeface="Tahoma"/>
              <a:cs typeface="Tahoma"/>
            </a:endParaRPr>
          </a:p>
          <a:p>
            <a:pPr marL="12700" marR="263525">
              <a:lnSpc>
                <a:spcPct val="102600"/>
              </a:lnSpc>
              <a:spcBef>
                <a:spcPts val="484"/>
              </a:spcBef>
            </a:pPr>
            <a:r>
              <a:rPr dirty="0" sz="1100" spc="-20">
                <a:latin typeface="Tahoma"/>
                <a:cs typeface="Tahoma"/>
              </a:rPr>
              <a:t>The </a:t>
            </a:r>
            <a:r>
              <a:rPr dirty="0" sz="1100" spc="-50">
                <a:latin typeface="Tahoma"/>
                <a:cs typeface="Tahoma"/>
              </a:rPr>
              <a:t>extension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60" i="1">
                <a:latin typeface="Trebuchet MS"/>
                <a:cs typeface="Trebuchet MS"/>
              </a:rPr>
              <a:t>chair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50">
                <a:latin typeface="Tahoma"/>
                <a:cs typeface="Tahoma"/>
              </a:rPr>
              <a:t>set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45">
                <a:latin typeface="Tahoma"/>
                <a:cs typeface="Tahoma"/>
              </a:rPr>
              <a:t>real </a:t>
            </a:r>
            <a:r>
              <a:rPr dirty="0" sz="1100" spc="-55">
                <a:latin typeface="Tahoma"/>
                <a:cs typeface="Tahoma"/>
              </a:rPr>
              <a:t>world </a:t>
            </a:r>
            <a:r>
              <a:rPr dirty="0" sz="1100" spc="-45">
                <a:latin typeface="Tahoma"/>
                <a:cs typeface="Tahoma"/>
              </a:rPr>
              <a:t>objects  </a:t>
            </a:r>
            <a:r>
              <a:rPr dirty="0" sz="1100" spc="-50">
                <a:latin typeface="Tahoma"/>
                <a:cs typeface="Tahoma"/>
              </a:rPr>
              <a:t>described </a:t>
            </a:r>
            <a:r>
              <a:rPr dirty="0" sz="1100" spc="-60">
                <a:latin typeface="Tahoma"/>
                <a:cs typeface="Tahoma"/>
              </a:rPr>
              <a:t>by </a:t>
            </a:r>
            <a:r>
              <a:rPr dirty="0" sz="1100" spc="-55" i="1">
                <a:latin typeface="Trebuchet MS"/>
                <a:cs typeface="Trebuchet MS"/>
              </a:rPr>
              <a:t>chair</a:t>
            </a:r>
            <a:r>
              <a:rPr dirty="0" sz="1100" spc="-55">
                <a:latin typeface="Tahoma"/>
                <a:cs typeface="Tahoma"/>
              </a:rPr>
              <a:t>,</a:t>
            </a:r>
            <a:r>
              <a:rPr dirty="0" sz="1100" spc="16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e.g.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1907963"/>
            <a:ext cx="627380" cy="15868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95275">
              <a:lnSpc>
                <a:spcPct val="152200"/>
              </a:lnSpc>
              <a:spcBef>
                <a:spcPts val="3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0">
              <a:latin typeface="Verdana"/>
              <a:cs typeface="Verdana"/>
            </a:endParaRPr>
          </a:p>
          <a:p>
            <a:pPr marL="12700" marR="113030">
              <a:lnSpc>
                <a:spcPts val="700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2069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4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algn="r" marR="1016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10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3733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2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3333B2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559994"/>
            <a:ext cx="579755" cy="3644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65405">
              <a:lnSpc>
                <a:spcPts val="700"/>
              </a:lnSpc>
              <a:spcBef>
                <a:spcPts val="13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911733"/>
            <a:ext cx="553085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7297" y="480922"/>
            <a:ext cx="13373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  <a:hlinkClick r:id="rId3" action="ppaction://hlinksldjump"/>
              </a:rPr>
              <a:t>How </a:t>
            </a:r>
            <a:r>
              <a:rPr dirty="0" sz="1100" spc="-70">
                <a:solidFill>
                  <a:srgbClr val="3333B2"/>
                </a:solidFill>
                <a:latin typeface="Tahoma"/>
                <a:cs typeface="Tahoma"/>
                <a:hlinkClick r:id="rId3" action="ppaction://hlinksldjump"/>
              </a:rPr>
              <a:t>are words</a:t>
            </a:r>
            <a:r>
              <a:rPr dirty="0" sz="1100" spc="120">
                <a:solidFill>
                  <a:srgbClr val="3333B2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dirty="0" sz="1100" spc="-45">
                <a:solidFill>
                  <a:srgbClr val="3333B2"/>
                </a:solidFill>
                <a:latin typeface="Tahoma"/>
                <a:cs typeface="Tahoma"/>
                <a:hlinkClick r:id="rId3" action="ppaction://hlinksldjump"/>
              </a:rPr>
              <a:t>stored?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1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878584"/>
            <a:ext cx="17189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solidFill>
                  <a:srgbClr val="D6D6EF"/>
                </a:solidFill>
                <a:latin typeface="Tahoma"/>
                <a:cs typeface="Tahoma"/>
                <a:hlinkClick r:id="rId7" action="ppaction://hlinksldjump"/>
              </a:rPr>
              <a:t>Meaning-related</a:t>
            </a:r>
            <a:r>
              <a:rPr dirty="0" sz="1100" spc="-10">
                <a:solidFill>
                  <a:srgbClr val="D6D6EF"/>
                </a:solidFill>
                <a:latin typeface="Tahoma"/>
                <a:cs typeface="Tahoma"/>
                <a:hlinkClick r:id="rId7" action="ppaction://hlinksldjump"/>
              </a:rPr>
              <a:t>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7" action="ppaction://hlinksldjump"/>
              </a:rPr>
              <a:t>relationships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303183"/>
            <a:ext cx="727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5">
                <a:solidFill>
                  <a:srgbClr val="D6D6EF"/>
                </a:solidFill>
                <a:latin typeface="Tahoma"/>
                <a:cs typeface="Tahoma"/>
                <a:hlinkClick r:id="rId14" action="ppaction://hlinksldjump"/>
              </a:rPr>
              <a:t>Lexical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4" action="ppaction://hlinksldjump"/>
              </a:rPr>
              <a:t> </a:t>
            </a:r>
            <a:r>
              <a:rPr dirty="0" sz="1100" spc="-60">
                <a:solidFill>
                  <a:srgbClr val="D6D6EF"/>
                </a:solidFill>
                <a:latin typeface="Tahoma"/>
                <a:cs typeface="Tahoma"/>
                <a:hlinkClick r:id="rId14" action="ppaction://hlinksldjump"/>
              </a:rPr>
              <a:t>gaps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727770"/>
            <a:ext cx="15227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6" action="ppaction://hlinksldjump"/>
              </a:rPr>
              <a:t>Form-related</a:t>
            </a:r>
            <a:r>
              <a:rPr dirty="0" sz="1100" spc="-15">
                <a:solidFill>
                  <a:srgbClr val="D6D6EF"/>
                </a:solidFill>
                <a:latin typeface="Tahoma"/>
                <a:cs typeface="Tahoma"/>
                <a:hlinkClick r:id="rId16" action="ppaction://hlinksldjump"/>
              </a:rPr>
              <a:t>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6" action="ppaction://hlinksldjump"/>
              </a:rPr>
              <a:t>relationships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297" y="2152369"/>
            <a:ext cx="16675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Exploring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semantic</a:t>
            </a:r>
            <a:r>
              <a:rPr dirty="0" sz="1100" spc="15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 </a:t>
            </a:r>
            <a:r>
              <a:rPr dirty="0" sz="1100" spc="-60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networks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7297" y="2576968"/>
            <a:ext cx="26924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Exploring </a:t>
            </a:r>
            <a:r>
              <a:rPr dirty="0" sz="1100" spc="-65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word </a:t>
            </a:r>
            <a:r>
              <a:rPr dirty="0" sz="1100" spc="-35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production </a:t>
            </a: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using </a:t>
            </a:r>
            <a:r>
              <a:rPr dirty="0" sz="1100" spc="-6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speech</a:t>
            </a:r>
            <a:r>
              <a:rPr dirty="0" sz="1100" spc="-2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 </a:t>
            </a:r>
            <a:r>
              <a:rPr dirty="0" sz="1100" spc="-55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errors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7297" y="3001567"/>
            <a:ext cx="10496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5-minute</a:t>
            </a: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Exercise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341965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289306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67">
                <a:hlinkClick r:id="rId8" action="ppaction://hlinksldjump"/>
              </a:rPr>
              <a:t>Hyponymy </a:t>
            </a:r>
            <a:r>
              <a:rPr dirty="0" sz="1000" spc="55">
                <a:hlinkClick r:id="rId8" action="ppaction://hlinksldjump"/>
              </a:rPr>
              <a:t>HYPO </a:t>
            </a:r>
            <a:r>
              <a:rPr dirty="0" sz="1000" spc="45">
                <a:hlinkClick r:id="rId8" action="ppaction://hlinksldjump"/>
              </a:rPr>
              <a:t>= </a:t>
            </a:r>
            <a:r>
              <a:rPr dirty="0" sz="1000" spc="-45">
                <a:hlinkClick r:id="rId8" action="ppaction://hlinksldjump"/>
              </a:rPr>
              <a:t>under, </a:t>
            </a:r>
            <a:r>
              <a:rPr dirty="0" sz="1000" spc="75">
                <a:hlinkClick r:id="rId8" action="ppaction://hlinksldjump"/>
              </a:rPr>
              <a:t>NYM </a:t>
            </a:r>
            <a:r>
              <a:rPr dirty="0" sz="1000" spc="45">
                <a:hlinkClick r:id="rId8" action="ppaction://hlinksldjump"/>
              </a:rPr>
              <a:t>=</a:t>
            </a:r>
            <a:r>
              <a:rPr dirty="0" sz="1000" spc="15">
                <a:hlinkClick r:id="rId8" action="ppaction://hlinksldjump"/>
              </a:rPr>
              <a:t> </a:t>
            </a:r>
            <a:r>
              <a:rPr dirty="0" sz="1000" spc="-40">
                <a:hlinkClick r:id="rId8" action="ppaction://hlinksldjump"/>
              </a:rPr>
              <a:t>name/word</a:t>
            </a: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167297" y="856880"/>
            <a:ext cx="3382010" cy="7696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35">
                <a:latin typeface="Tahoma"/>
                <a:cs typeface="Tahoma"/>
              </a:rPr>
              <a:t>Hyper- </a:t>
            </a:r>
            <a:r>
              <a:rPr dirty="0" sz="1100" spc="-30">
                <a:latin typeface="Tahoma"/>
                <a:cs typeface="Tahoma"/>
              </a:rPr>
              <a:t>Hypo-nymic </a:t>
            </a:r>
            <a:r>
              <a:rPr dirty="0" sz="1100" spc="-40">
                <a:latin typeface="Tahoma"/>
                <a:cs typeface="Tahoma"/>
              </a:rPr>
              <a:t>relationships </a:t>
            </a:r>
            <a:r>
              <a:rPr dirty="0" sz="1100" spc="-45">
                <a:latin typeface="Tahoma"/>
                <a:cs typeface="Tahoma"/>
              </a:rPr>
              <a:t>can </a:t>
            </a:r>
            <a:r>
              <a:rPr dirty="0" sz="1100" spc="-55">
                <a:latin typeface="Tahoma"/>
                <a:cs typeface="Tahoma"/>
              </a:rPr>
              <a:t>be </a:t>
            </a:r>
            <a:r>
              <a:rPr dirty="0" sz="1100" spc="-45">
                <a:latin typeface="Tahoma"/>
                <a:cs typeface="Tahoma"/>
              </a:rPr>
              <a:t>conceptualised </a:t>
            </a:r>
            <a:r>
              <a:rPr dirty="0" sz="1100" spc="-25">
                <a:latin typeface="Tahoma"/>
                <a:cs typeface="Tahoma"/>
              </a:rPr>
              <a:t>in  </a:t>
            </a:r>
            <a:r>
              <a:rPr dirty="0" sz="1100" spc="-45">
                <a:latin typeface="Tahoma"/>
                <a:cs typeface="Tahoma"/>
              </a:rPr>
              <a:t>terms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85" b="1">
                <a:latin typeface="Tahoma"/>
                <a:cs typeface="Tahoma"/>
              </a:rPr>
              <a:t>extension </a:t>
            </a:r>
            <a:r>
              <a:rPr dirty="0" sz="1100" spc="-50">
                <a:latin typeface="Tahoma"/>
                <a:cs typeface="Tahoma"/>
              </a:rPr>
              <a:t>and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80" b="1">
                <a:latin typeface="Tahoma"/>
                <a:cs typeface="Tahoma"/>
              </a:rPr>
              <a:t>intension</a:t>
            </a:r>
            <a:endParaRPr sz="1100">
              <a:latin typeface="Tahoma"/>
              <a:cs typeface="Tahoma"/>
            </a:endParaRPr>
          </a:p>
          <a:p>
            <a:pPr marL="12700" marR="263525">
              <a:lnSpc>
                <a:spcPct val="102600"/>
              </a:lnSpc>
              <a:spcBef>
                <a:spcPts val="484"/>
              </a:spcBef>
            </a:pPr>
            <a:r>
              <a:rPr dirty="0" sz="1100" spc="-20">
                <a:latin typeface="Tahoma"/>
                <a:cs typeface="Tahoma"/>
              </a:rPr>
              <a:t>The </a:t>
            </a:r>
            <a:r>
              <a:rPr dirty="0" sz="1100" spc="-50">
                <a:latin typeface="Tahoma"/>
                <a:cs typeface="Tahoma"/>
              </a:rPr>
              <a:t>extension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60" i="1">
                <a:latin typeface="Trebuchet MS"/>
                <a:cs typeface="Trebuchet MS"/>
              </a:rPr>
              <a:t>chair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50">
                <a:latin typeface="Tahoma"/>
                <a:cs typeface="Tahoma"/>
              </a:rPr>
              <a:t>set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45">
                <a:latin typeface="Tahoma"/>
                <a:cs typeface="Tahoma"/>
              </a:rPr>
              <a:t>real </a:t>
            </a:r>
            <a:r>
              <a:rPr dirty="0" sz="1100" spc="-55">
                <a:latin typeface="Tahoma"/>
                <a:cs typeface="Tahoma"/>
              </a:rPr>
              <a:t>world </a:t>
            </a:r>
            <a:r>
              <a:rPr dirty="0" sz="1100" spc="-45">
                <a:latin typeface="Tahoma"/>
                <a:cs typeface="Tahoma"/>
              </a:rPr>
              <a:t>objects  </a:t>
            </a:r>
            <a:r>
              <a:rPr dirty="0" sz="1100" spc="-50">
                <a:latin typeface="Tahoma"/>
                <a:cs typeface="Tahoma"/>
              </a:rPr>
              <a:t>described </a:t>
            </a:r>
            <a:r>
              <a:rPr dirty="0" sz="1100" spc="-60">
                <a:latin typeface="Tahoma"/>
                <a:cs typeface="Tahoma"/>
              </a:rPr>
              <a:t>by </a:t>
            </a:r>
            <a:r>
              <a:rPr dirty="0" sz="1100" spc="-55" i="1">
                <a:latin typeface="Trebuchet MS"/>
                <a:cs typeface="Trebuchet MS"/>
              </a:rPr>
              <a:t>chair</a:t>
            </a:r>
            <a:r>
              <a:rPr dirty="0" sz="1100" spc="-55">
                <a:latin typeface="Tahoma"/>
                <a:cs typeface="Tahoma"/>
              </a:rPr>
              <a:t>,</a:t>
            </a:r>
            <a:r>
              <a:rPr dirty="0" sz="1100" spc="16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e.g.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5997" y="1891219"/>
            <a:ext cx="3200018" cy="7040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913263" y="1907963"/>
            <a:ext cx="627380" cy="15868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600" spc="-1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lexical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7" action="ppaction://hlinksldjump"/>
              </a:rPr>
              <a:t>Form-related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95275">
              <a:lnSpc>
                <a:spcPct val="152200"/>
              </a:lnSpc>
              <a:spcBef>
                <a:spcPts val="3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0">
              <a:latin typeface="Verdana"/>
              <a:cs typeface="Verdana"/>
            </a:endParaRPr>
          </a:p>
          <a:p>
            <a:pPr marL="12700" marR="113030">
              <a:lnSpc>
                <a:spcPts val="700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0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20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2069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speech</a:t>
            </a:r>
            <a:r>
              <a:rPr dirty="0" sz="400" spc="4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algn="r" marR="1016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10</a:t>
            </a:r>
            <a:r>
              <a:rPr dirty="0" sz="600" spc="-155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341965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289306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67">
                <a:hlinkClick r:id="rId8" action="ppaction://hlinksldjump"/>
              </a:rPr>
              <a:t>Hyponymy </a:t>
            </a:r>
            <a:r>
              <a:rPr dirty="0" sz="1000" spc="55">
                <a:hlinkClick r:id="rId8" action="ppaction://hlinksldjump"/>
              </a:rPr>
              <a:t>HYPO </a:t>
            </a:r>
            <a:r>
              <a:rPr dirty="0" sz="1000" spc="45">
                <a:hlinkClick r:id="rId8" action="ppaction://hlinksldjump"/>
              </a:rPr>
              <a:t>= </a:t>
            </a:r>
            <a:r>
              <a:rPr dirty="0" sz="1000" spc="-45">
                <a:hlinkClick r:id="rId8" action="ppaction://hlinksldjump"/>
              </a:rPr>
              <a:t>under, </a:t>
            </a:r>
            <a:r>
              <a:rPr dirty="0" sz="1000" spc="75">
                <a:hlinkClick r:id="rId8" action="ppaction://hlinksldjump"/>
              </a:rPr>
              <a:t>NYM </a:t>
            </a:r>
            <a:r>
              <a:rPr dirty="0" sz="1000" spc="45">
                <a:hlinkClick r:id="rId8" action="ppaction://hlinksldjump"/>
              </a:rPr>
              <a:t>=</a:t>
            </a:r>
            <a:r>
              <a:rPr dirty="0" sz="1000" spc="15">
                <a:hlinkClick r:id="rId8" action="ppaction://hlinksldjump"/>
              </a:rPr>
              <a:t> </a:t>
            </a:r>
            <a:r>
              <a:rPr dirty="0" sz="1000" spc="-40">
                <a:hlinkClick r:id="rId8" action="ppaction://hlinksldjump"/>
              </a:rPr>
              <a:t>name/word</a:t>
            </a: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167297" y="430312"/>
            <a:ext cx="16154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latin typeface="Tahoma"/>
                <a:cs typeface="Tahoma"/>
              </a:rPr>
              <a:t>Extension of </a:t>
            </a:r>
            <a:r>
              <a:rPr dirty="0" sz="1100" spc="-25">
                <a:latin typeface="Tahoma"/>
                <a:cs typeface="Tahoma"/>
              </a:rPr>
              <a:t>plant </a:t>
            </a:r>
            <a:r>
              <a:rPr dirty="0" sz="1100" spc="-65">
                <a:latin typeface="Tahoma"/>
                <a:cs typeface="Tahoma"/>
              </a:rPr>
              <a:t>words. </a:t>
            </a:r>
            <a:r>
              <a:rPr dirty="0" sz="1100" spc="-35">
                <a:latin typeface="Tahoma"/>
                <a:cs typeface="Tahoma"/>
              </a:rPr>
              <a:t>.</a:t>
            </a:r>
            <a:r>
              <a:rPr dirty="0" sz="1100" spc="-15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26159" y="1062126"/>
            <a:ext cx="440992" cy="8533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55350" y="1679515"/>
            <a:ext cx="499791" cy="44692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326159" y="1885312"/>
            <a:ext cx="352793" cy="67035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796551" y="2267515"/>
            <a:ext cx="323394" cy="3715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20363" y="2590899"/>
            <a:ext cx="367130" cy="4266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61981" y="1797093"/>
            <a:ext cx="293994" cy="3657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49971" y="1473719"/>
            <a:ext cx="323394" cy="67035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826368" y="2149917"/>
            <a:ext cx="293994" cy="37159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02973" y="2267490"/>
            <a:ext cx="264595" cy="4266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38796" y="709332"/>
            <a:ext cx="3352165" cy="2499360"/>
          </a:xfrm>
          <a:custGeom>
            <a:avLst/>
            <a:gdLst/>
            <a:ahLst/>
            <a:cxnLst/>
            <a:rect l="l" t="t" r="r" b="b"/>
            <a:pathLst>
              <a:path w="3352165" h="2499360">
                <a:moveTo>
                  <a:pt x="0" y="1249478"/>
                </a:moveTo>
                <a:lnTo>
                  <a:pt x="895" y="1208234"/>
                </a:lnTo>
                <a:lnTo>
                  <a:pt x="3564" y="1167325"/>
                </a:lnTo>
                <a:lnTo>
                  <a:pt x="7978" y="1126771"/>
                </a:lnTo>
                <a:lnTo>
                  <a:pt x="14110" y="1086592"/>
                </a:lnTo>
                <a:lnTo>
                  <a:pt x="21933" y="1046809"/>
                </a:lnTo>
                <a:lnTo>
                  <a:pt x="31418" y="1007442"/>
                </a:lnTo>
                <a:lnTo>
                  <a:pt x="42538" y="968512"/>
                </a:lnTo>
                <a:lnTo>
                  <a:pt x="55265" y="930040"/>
                </a:lnTo>
                <a:lnTo>
                  <a:pt x="69572" y="892046"/>
                </a:lnTo>
                <a:lnTo>
                  <a:pt x="85432" y="854551"/>
                </a:lnTo>
                <a:lnTo>
                  <a:pt x="102816" y="817575"/>
                </a:lnTo>
                <a:lnTo>
                  <a:pt x="121697" y="781139"/>
                </a:lnTo>
                <a:lnTo>
                  <a:pt x="142048" y="745263"/>
                </a:lnTo>
                <a:lnTo>
                  <a:pt x="163841" y="709969"/>
                </a:lnTo>
                <a:lnTo>
                  <a:pt x="187047" y="675276"/>
                </a:lnTo>
                <a:lnTo>
                  <a:pt x="211641" y="641206"/>
                </a:lnTo>
                <a:lnTo>
                  <a:pt x="237593" y="607778"/>
                </a:lnTo>
                <a:lnTo>
                  <a:pt x="264877" y="575014"/>
                </a:lnTo>
                <a:lnTo>
                  <a:pt x="293464" y="542933"/>
                </a:lnTo>
                <a:lnTo>
                  <a:pt x="323328" y="511558"/>
                </a:lnTo>
                <a:lnTo>
                  <a:pt x="354440" y="480907"/>
                </a:lnTo>
                <a:lnTo>
                  <a:pt x="386774" y="451002"/>
                </a:lnTo>
                <a:lnTo>
                  <a:pt x="420301" y="421864"/>
                </a:lnTo>
                <a:lnTo>
                  <a:pt x="454993" y="393512"/>
                </a:lnTo>
                <a:lnTo>
                  <a:pt x="490824" y="365968"/>
                </a:lnTo>
                <a:lnTo>
                  <a:pt x="527765" y="339252"/>
                </a:lnTo>
                <a:lnTo>
                  <a:pt x="565790" y="313384"/>
                </a:lnTo>
                <a:lnTo>
                  <a:pt x="604869" y="288386"/>
                </a:lnTo>
                <a:lnTo>
                  <a:pt x="644977" y="264278"/>
                </a:lnTo>
                <a:lnTo>
                  <a:pt x="686085" y="241080"/>
                </a:lnTo>
                <a:lnTo>
                  <a:pt x="728165" y="218813"/>
                </a:lnTo>
                <a:lnTo>
                  <a:pt x="771190" y="197498"/>
                </a:lnTo>
                <a:lnTo>
                  <a:pt x="815133" y="177154"/>
                </a:lnTo>
                <a:lnTo>
                  <a:pt x="859965" y="157804"/>
                </a:lnTo>
                <a:lnTo>
                  <a:pt x="905660" y="139466"/>
                </a:lnTo>
                <a:lnTo>
                  <a:pt x="952189" y="122163"/>
                </a:lnTo>
                <a:lnTo>
                  <a:pt x="999525" y="105914"/>
                </a:lnTo>
                <a:lnTo>
                  <a:pt x="1047641" y="90740"/>
                </a:lnTo>
                <a:lnTo>
                  <a:pt x="1096508" y="76662"/>
                </a:lnTo>
                <a:lnTo>
                  <a:pt x="1146100" y="63700"/>
                </a:lnTo>
                <a:lnTo>
                  <a:pt x="1196388" y="51875"/>
                </a:lnTo>
                <a:lnTo>
                  <a:pt x="1247345" y="41207"/>
                </a:lnTo>
                <a:lnTo>
                  <a:pt x="1298943" y="31717"/>
                </a:lnTo>
                <a:lnTo>
                  <a:pt x="1351155" y="23426"/>
                </a:lnTo>
                <a:lnTo>
                  <a:pt x="1403953" y="16353"/>
                </a:lnTo>
                <a:lnTo>
                  <a:pt x="1457310" y="10521"/>
                </a:lnTo>
                <a:lnTo>
                  <a:pt x="1511197" y="5949"/>
                </a:lnTo>
                <a:lnTo>
                  <a:pt x="1565588" y="2657"/>
                </a:lnTo>
                <a:lnTo>
                  <a:pt x="1620455" y="667"/>
                </a:lnTo>
                <a:lnTo>
                  <a:pt x="1675770" y="0"/>
                </a:lnTo>
                <a:lnTo>
                  <a:pt x="1731085" y="667"/>
                </a:lnTo>
                <a:lnTo>
                  <a:pt x="1785952" y="2657"/>
                </a:lnTo>
                <a:lnTo>
                  <a:pt x="1840343" y="5949"/>
                </a:lnTo>
                <a:lnTo>
                  <a:pt x="1894230" y="10521"/>
                </a:lnTo>
                <a:lnTo>
                  <a:pt x="1947587" y="16353"/>
                </a:lnTo>
                <a:lnTo>
                  <a:pt x="2000385" y="23426"/>
                </a:lnTo>
                <a:lnTo>
                  <a:pt x="2052597" y="31717"/>
                </a:lnTo>
                <a:lnTo>
                  <a:pt x="2104196" y="41207"/>
                </a:lnTo>
                <a:lnTo>
                  <a:pt x="2155153" y="51875"/>
                </a:lnTo>
                <a:lnTo>
                  <a:pt x="2205441" y="63700"/>
                </a:lnTo>
                <a:lnTo>
                  <a:pt x="2255032" y="76662"/>
                </a:lnTo>
                <a:lnTo>
                  <a:pt x="2303899" y="90740"/>
                </a:lnTo>
                <a:lnTo>
                  <a:pt x="2352015" y="105914"/>
                </a:lnTo>
                <a:lnTo>
                  <a:pt x="2399351" y="122163"/>
                </a:lnTo>
                <a:lnTo>
                  <a:pt x="2445880" y="139466"/>
                </a:lnTo>
                <a:lnTo>
                  <a:pt x="2491575" y="157804"/>
                </a:lnTo>
                <a:lnTo>
                  <a:pt x="2536407" y="177154"/>
                </a:lnTo>
                <a:lnTo>
                  <a:pt x="2580350" y="197498"/>
                </a:lnTo>
                <a:lnTo>
                  <a:pt x="2623375" y="218813"/>
                </a:lnTo>
                <a:lnTo>
                  <a:pt x="2665456" y="241080"/>
                </a:lnTo>
                <a:lnTo>
                  <a:pt x="2706563" y="264278"/>
                </a:lnTo>
                <a:lnTo>
                  <a:pt x="2746671" y="288386"/>
                </a:lnTo>
                <a:lnTo>
                  <a:pt x="2785751" y="313384"/>
                </a:lnTo>
                <a:lnTo>
                  <a:pt x="2823775" y="339252"/>
                </a:lnTo>
                <a:lnTo>
                  <a:pt x="2860716" y="365968"/>
                </a:lnTo>
                <a:lnTo>
                  <a:pt x="2896547" y="393512"/>
                </a:lnTo>
                <a:lnTo>
                  <a:pt x="2931240" y="421864"/>
                </a:lnTo>
                <a:lnTo>
                  <a:pt x="2964766" y="451002"/>
                </a:lnTo>
                <a:lnTo>
                  <a:pt x="2997100" y="480907"/>
                </a:lnTo>
                <a:lnTo>
                  <a:pt x="3028212" y="511558"/>
                </a:lnTo>
                <a:lnTo>
                  <a:pt x="3058076" y="542933"/>
                </a:lnTo>
                <a:lnTo>
                  <a:pt x="3086664" y="575014"/>
                </a:lnTo>
                <a:lnTo>
                  <a:pt x="3113947" y="607778"/>
                </a:lnTo>
                <a:lnTo>
                  <a:pt x="3139900" y="641206"/>
                </a:lnTo>
                <a:lnTo>
                  <a:pt x="3164493" y="675276"/>
                </a:lnTo>
                <a:lnTo>
                  <a:pt x="3187700" y="709969"/>
                </a:lnTo>
                <a:lnTo>
                  <a:pt x="3209492" y="745263"/>
                </a:lnTo>
                <a:lnTo>
                  <a:pt x="3229843" y="781139"/>
                </a:lnTo>
                <a:lnTo>
                  <a:pt x="3248724" y="817575"/>
                </a:lnTo>
                <a:lnTo>
                  <a:pt x="3266108" y="854551"/>
                </a:lnTo>
                <a:lnTo>
                  <a:pt x="3281968" y="892046"/>
                </a:lnTo>
                <a:lnTo>
                  <a:pt x="3296275" y="930040"/>
                </a:lnTo>
                <a:lnTo>
                  <a:pt x="3309002" y="968512"/>
                </a:lnTo>
                <a:lnTo>
                  <a:pt x="3320123" y="1007442"/>
                </a:lnTo>
                <a:lnTo>
                  <a:pt x="3329607" y="1046809"/>
                </a:lnTo>
                <a:lnTo>
                  <a:pt x="3337430" y="1086592"/>
                </a:lnTo>
                <a:lnTo>
                  <a:pt x="3343562" y="1126771"/>
                </a:lnTo>
                <a:lnTo>
                  <a:pt x="3347976" y="1167325"/>
                </a:lnTo>
                <a:lnTo>
                  <a:pt x="3350645" y="1208234"/>
                </a:lnTo>
                <a:lnTo>
                  <a:pt x="3351541" y="1249478"/>
                </a:lnTo>
                <a:lnTo>
                  <a:pt x="3350645" y="1290721"/>
                </a:lnTo>
                <a:lnTo>
                  <a:pt x="3347976" y="1331630"/>
                </a:lnTo>
                <a:lnTo>
                  <a:pt x="3343562" y="1372184"/>
                </a:lnTo>
                <a:lnTo>
                  <a:pt x="3337430" y="1412363"/>
                </a:lnTo>
                <a:lnTo>
                  <a:pt x="3329607" y="1452146"/>
                </a:lnTo>
                <a:lnTo>
                  <a:pt x="3320123" y="1491513"/>
                </a:lnTo>
                <a:lnTo>
                  <a:pt x="3309002" y="1530443"/>
                </a:lnTo>
                <a:lnTo>
                  <a:pt x="3296275" y="1568915"/>
                </a:lnTo>
                <a:lnTo>
                  <a:pt x="3281968" y="1606910"/>
                </a:lnTo>
                <a:lnTo>
                  <a:pt x="3266108" y="1644405"/>
                </a:lnTo>
                <a:lnTo>
                  <a:pt x="3248724" y="1681381"/>
                </a:lnTo>
                <a:lnTo>
                  <a:pt x="3229843" y="1717817"/>
                </a:lnTo>
                <a:lnTo>
                  <a:pt x="3209492" y="1753693"/>
                </a:lnTo>
                <a:lnTo>
                  <a:pt x="3187700" y="1788987"/>
                </a:lnTo>
                <a:lnTo>
                  <a:pt x="3164493" y="1823680"/>
                </a:lnTo>
                <a:lnTo>
                  <a:pt x="3139900" y="1857751"/>
                </a:lnTo>
                <a:lnTo>
                  <a:pt x="3113947" y="1891179"/>
                </a:lnTo>
                <a:lnTo>
                  <a:pt x="3086664" y="1923943"/>
                </a:lnTo>
                <a:lnTo>
                  <a:pt x="3058076" y="1956023"/>
                </a:lnTo>
                <a:lnTo>
                  <a:pt x="3028212" y="1987399"/>
                </a:lnTo>
                <a:lnTo>
                  <a:pt x="2997100" y="2018050"/>
                </a:lnTo>
                <a:lnTo>
                  <a:pt x="2964766" y="2047955"/>
                </a:lnTo>
                <a:lnTo>
                  <a:pt x="2931240" y="2077094"/>
                </a:lnTo>
                <a:lnTo>
                  <a:pt x="2896547" y="2105445"/>
                </a:lnTo>
                <a:lnTo>
                  <a:pt x="2860716" y="2132990"/>
                </a:lnTo>
                <a:lnTo>
                  <a:pt x="2823775" y="2159706"/>
                </a:lnTo>
                <a:lnTo>
                  <a:pt x="2785751" y="2185573"/>
                </a:lnTo>
                <a:lnTo>
                  <a:pt x="2746671" y="2210572"/>
                </a:lnTo>
                <a:lnTo>
                  <a:pt x="2706563" y="2234680"/>
                </a:lnTo>
                <a:lnTo>
                  <a:pt x="2665456" y="2257878"/>
                </a:lnTo>
                <a:lnTo>
                  <a:pt x="2623375" y="2280145"/>
                </a:lnTo>
                <a:lnTo>
                  <a:pt x="2580350" y="2301461"/>
                </a:lnTo>
                <a:lnTo>
                  <a:pt x="2536407" y="2321804"/>
                </a:lnTo>
                <a:lnTo>
                  <a:pt x="2491575" y="2341155"/>
                </a:lnTo>
                <a:lnTo>
                  <a:pt x="2445880" y="2359493"/>
                </a:lnTo>
                <a:lnTo>
                  <a:pt x="2399351" y="2376796"/>
                </a:lnTo>
                <a:lnTo>
                  <a:pt x="2352015" y="2393045"/>
                </a:lnTo>
                <a:lnTo>
                  <a:pt x="2303899" y="2408219"/>
                </a:lnTo>
                <a:lnTo>
                  <a:pt x="2255032" y="2422297"/>
                </a:lnTo>
                <a:lnTo>
                  <a:pt x="2205441" y="2435260"/>
                </a:lnTo>
                <a:lnTo>
                  <a:pt x="2155153" y="2447085"/>
                </a:lnTo>
                <a:lnTo>
                  <a:pt x="2104196" y="2457753"/>
                </a:lnTo>
                <a:lnTo>
                  <a:pt x="2052597" y="2467243"/>
                </a:lnTo>
                <a:lnTo>
                  <a:pt x="2000385" y="2475534"/>
                </a:lnTo>
                <a:lnTo>
                  <a:pt x="1947587" y="2482607"/>
                </a:lnTo>
                <a:lnTo>
                  <a:pt x="1894230" y="2488439"/>
                </a:lnTo>
                <a:lnTo>
                  <a:pt x="1840343" y="2493011"/>
                </a:lnTo>
                <a:lnTo>
                  <a:pt x="1785952" y="2496303"/>
                </a:lnTo>
                <a:lnTo>
                  <a:pt x="1731085" y="2498293"/>
                </a:lnTo>
                <a:lnTo>
                  <a:pt x="1675770" y="2498961"/>
                </a:lnTo>
                <a:lnTo>
                  <a:pt x="1620455" y="2498293"/>
                </a:lnTo>
                <a:lnTo>
                  <a:pt x="1565588" y="2496303"/>
                </a:lnTo>
                <a:lnTo>
                  <a:pt x="1511197" y="2493011"/>
                </a:lnTo>
                <a:lnTo>
                  <a:pt x="1457310" y="2488439"/>
                </a:lnTo>
                <a:lnTo>
                  <a:pt x="1403953" y="2482607"/>
                </a:lnTo>
                <a:lnTo>
                  <a:pt x="1351155" y="2475534"/>
                </a:lnTo>
                <a:lnTo>
                  <a:pt x="1298943" y="2467243"/>
                </a:lnTo>
                <a:lnTo>
                  <a:pt x="1247345" y="2457753"/>
                </a:lnTo>
                <a:lnTo>
                  <a:pt x="1196388" y="2447085"/>
                </a:lnTo>
                <a:lnTo>
                  <a:pt x="1146100" y="2435260"/>
                </a:lnTo>
                <a:lnTo>
                  <a:pt x="1096508" y="2422297"/>
                </a:lnTo>
                <a:lnTo>
                  <a:pt x="1047641" y="2408219"/>
                </a:lnTo>
                <a:lnTo>
                  <a:pt x="999525" y="2393045"/>
                </a:lnTo>
                <a:lnTo>
                  <a:pt x="952189" y="2376796"/>
                </a:lnTo>
                <a:lnTo>
                  <a:pt x="905660" y="2359493"/>
                </a:lnTo>
                <a:lnTo>
                  <a:pt x="859965" y="2341155"/>
                </a:lnTo>
                <a:lnTo>
                  <a:pt x="815133" y="2321804"/>
                </a:lnTo>
                <a:lnTo>
                  <a:pt x="771190" y="2301461"/>
                </a:lnTo>
                <a:lnTo>
                  <a:pt x="728165" y="2280145"/>
                </a:lnTo>
                <a:lnTo>
                  <a:pt x="686085" y="2257878"/>
                </a:lnTo>
                <a:lnTo>
                  <a:pt x="644977" y="2234680"/>
                </a:lnTo>
                <a:lnTo>
                  <a:pt x="604869" y="2210572"/>
                </a:lnTo>
                <a:lnTo>
                  <a:pt x="565790" y="2185573"/>
                </a:lnTo>
                <a:lnTo>
                  <a:pt x="527765" y="2159706"/>
                </a:lnTo>
                <a:lnTo>
                  <a:pt x="490824" y="2132990"/>
                </a:lnTo>
                <a:lnTo>
                  <a:pt x="454993" y="2105445"/>
                </a:lnTo>
                <a:lnTo>
                  <a:pt x="420301" y="2077094"/>
                </a:lnTo>
                <a:lnTo>
                  <a:pt x="386774" y="2047955"/>
                </a:lnTo>
                <a:lnTo>
                  <a:pt x="354440" y="2018050"/>
                </a:lnTo>
                <a:lnTo>
                  <a:pt x="323328" y="1987399"/>
                </a:lnTo>
                <a:lnTo>
                  <a:pt x="293464" y="1956023"/>
                </a:lnTo>
                <a:lnTo>
                  <a:pt x="264877" y="1923943"/>
                </a:lnTo>
                <a:lnTo>
                  <a:pt x="237593" y="1891179"/>
                </a:lnTo>
                <a:lnTo>
                  <a:pt x="211641" y="1857751"/>
                </a:lnTo>
                <a:lnTo>
                  <a:pt x="187047" y="1823680"/>
                </a:lnTo>
                <a:lnTo>
                  <a:pt x="163841" y="1788987"/>
                </a:lnTo>
                <a:lnTo>
                  <a:pt x="142048" y="1753693"/>
                </a:lnTo>
                <a:lnTo>
                  <a:pt x="121697" y="1717817"/>
                </a:lnTo>
                <a:lnTo>
                  <a:pt x="102816" y="1681381"/>
                </a:lnTo>
                <a:lnTo>
                  <a:pt x="85432" y="1644405"/>
                </a:lnTo>
                <a:lnTo>
                  <a:pt x="69572" y="1606910"/>
                </a:lnTo>
                <a:lnTo>
                  <a:pt x="55265" y="1568915"/>
                </a:lnTo>
                <a:lnTo>
                  <a:pt x="42538" y="1530443"/>
                </a:lnTo>
                <a:lnTo>
                  <a:pt x="31418" y="1491513"/>
                </a:lnTo>
                <a:lnTo>
                  <a:pt x="21933" y="1452146"/>
                </a:lnTo>
                <a:lnTo>
                  <a:pt x="14110" y="1412363"/>
                </a:lnTo>
                <a:lnTo>
                  <a:pt x="7978" y="1372184"/>
                </a:lnTo>
                <a:lnTo>
                  <a:pt x="3564" y="1331630"/>
                </a:lnTo>
                <a:lnTo>
                  <a:pt x="895" y="1290721"/>
                </a:lnTo>
                <a:lnTo>
                  <a:pt x="0" y="1249478"/>
                </a:lnTo>
                <a:close/>
              </a:path>
            </a:pathLst>
          </a:custGeom>
          <a:ln w="36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838706" y="820335"/>
            <a:ext cx="323215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10">
                <a:solidFill>
                  <a:srgbClr val="0000FF"/>
                </a:solidFill>
                <a:latin typeface="Arial"/>
                <a:cs typeface="Arial"/>
              </a:rPr>
              <a:t>pla</a:t>
            </a:r>
            <a:r>
              <a:rPr dirty="0" sz="1050" spc="10">
                <a:solidFill>
                  <a:srgbClr val="0000FF"/>
                </a:solidFill>
                <a:latin typeface="Arial"/>
                <a:cs typeface="Arial"/>
              </a:rPr>
              <a:t>nt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7102" y="1028072"/>
            <a:ext cx="1657985" cy="1936750"/>
          </a:xfrm>
          <a:custGeom>
            <a:avLst/>
            <a:gdLst/>
            <a:ahLst/>
            <a:cxnLst/>
            <a:rect l="l" t="t" r="r" b="b"/>
            <a:pathLst>
              <a:path w="1657985" h="1936750">
                <a:moveTo>
                  <a:pt x="0" y="968174"/>
                </a:moveTo>
                <a:lnTo>
                  <a:pt x="1148" y="916757"/>
                </a:lnTo>
                <a:lnTo>
                  <a:pt x="4557" y="866040"/>
                </a:lnTo>
                <a:lnTo>
                  <a:pt x="10167" y="816088"/>
                </a:lnTo>
                <a:lnTo>
                  <a:pt x="17923" y="766969"/>
                </a:lnTo>
                <a:lnTo>
                  <a:pt x="27766" y="718749"/>
                </a:lnTo>
                <a:lnTo>
                  <a:pt x="39640" y="671496"/>
                </a:lnTo>
                <a:lnTo>
                  <a:pt x="53487" y="625276"/>
                </a:lnTo>
                <a:lnTo>
                  <a:pt x="69250" y="580156"/>
                </a:lnTo>
                <a:lnTo>
                  <a:pt x="86872" y="536203"/>
                </a:lnTo>
                <a:lnTo>
                  <a:pt x="106295" y="493484"/>
                </a:lnTo>
                <a:lnTo>
                  <a:pt x="127462" y="452067"/>
                </a:lnTo>
                <a:lnTo>
                  <a:pt x="150316" y="412017"/>
                </a:lnTo>
                <a:lnTo>
                  <a:pt x="174800" y="373402"/>
                </a:lnTo>
                <a:lnTo>
                  <a:pt x="200855" y="336289"/>
                </a:lnTo>
                <a:lnTo>
                  <a:pt x="228426" y="300745"/>
                </a:lnTo>
                <a:lnTo>
                  <a:pt x="257455" y="266836"/>
                </a:lnTo>
                <a:lnTo>
                  <a:pt x="287884" y="234630"/>
                </a:lnTo>
                <a:lnTo>
                  <a:pt x="319657" y="204194"/>
                </a:lnTo>
                <a:lnTo>
                  <a:pt x="352715" y="175594"/>
                </a:lnTo>
                <a:lnTo>
                  <a:pt x="387002" y="148897"/>
                </a:lnTo>
                <a:lnTo>
                  <a:pt x="422460" y="124171"/>
                </a:lnTo>
                <a:lnTo>
                  <a:pt x="459033" y="101482"/>
                </a:lnTo>
                <a:lnTo>
                  <a:pt x="496662" y="80897"/>
                </a:lnTo>
                <a:lnTo>
                  <a:pt x="535292" y="62483"/>
                </a:lnTo>
                <a:lnTo>
                  <a:pt x="574863" y="46308"/>
                </a:lnTo>
                <a:lnTo>
                  <a:pt x="615320" y="32437"/>
                </a:lnTo>
                <a:lnTo>
                  <a:pt x="656604" y="20938"/>
                </a:lnTo>
                <a:lnTo>
                  <a:pt x="698659" y="11878"/>
                </a:lnTo>
                <a:lnTo>
                  <a:pt x="741427" y="5323"/>
                </a:lnTo>
                <a:lnTo>
                  <a:pt x="784851" y="1342"/>
                </a:lnTo>
                <a:lnTo>
                  <a:pt x="828874" y="0"/>
                </a:lnTo>
                <a:lnTo>
                  <a:pt x="872897" y="1346"/>
                </a:lnTo>
                <a:lnTo>
                  <a:pt x="916321" y="5332"/>
                </a:lnTo>
                <a:lnTo>
                  <a:pt x="959089" y="11889"/>
                </a:lnTo>
                <a:lnTo>
                  <a:pt x="1001144" y="20952"/>
                </a:lnTo>
                <a:lnTo>
                  <a:pt x="1042428" y="32453"/>
                </a:lnTo>
                <a:lnTo>
                  <a:pt x="1082884" y="46326"/>
                </a:lnTo>
                <a:lnTo>
                  <a:pt x="1122455" y="62503"/>
                </a:lnTo>
                <a:lnTo>
                  <a:pt x="1161084" y="80918"/>
                </a:lnTo>
                <a:lnTo>
                  <a:pt x="1198714" y="101503"/>
                </a:lnTo>
                <a:lnTo>
                  <a:pt x="1235286" y="124193"/>
                </a:lnTo>
                <a:lnTo>
                  <a:pt x="1270744" y="148919"/>
                </a:lnTo>
                <a:lnTo>
                  <a:pt x="1305031" y="175615"/>
                </a:lnTo>
                <a:lnTo>
                  <a:pt x="1338089" y="204215"/>
                </a:lnTo>
                <a:lnTo>
                  <a:pt x="1369861" y="234650"/>
                </a:lnTo>
                <a:lnTo>
                  <a:pt x="1400290" y="266855"/>
                </a:lnTo>
                <a:lnTo>
                  <a:pt x="1429319" y="300763"/>
                </a:lnTo>
                <a:lnTo>
                  <a:pt x="1456889" y="336306"/>
                </a:lnTo>
                <a:lnTo>
                  <a:pt x="1482945" y="373417"/>
                </a:lnTo>
                <a:lnTo>
                  <a:pt x="1507428" y="412030"/>
                </a:lnTo>
                <a:lnTo>
                  <a:pt x="1530282" y="452079"/>
                </a:lnTo>
                <a:lnTo>
                  <a:pt x="1551449" y="493495"/>
                </a:lnTo>
                <a:lnTo>
                  <a:pt x="1570872" y="536212"/>
                </a:lnTo>
                <a:lnTo>
                  <a:pt x="1588493" y="580163"/>
                </a:lnTo>
                <a:lnTo>
                  <a:pt x="1604256" y="625281"/>
                </a:lnTo>
                <a:lnTo>
                  <a:pt x="1618103" y="671500"/>
                </a:lnTo>
                <a:lnTo>
                  <a:pt x="1629977" y="718752"/>
                </a:lnTo>
                <a:lnTo>
                  <a:pt x="1639820" y="766971"/>
                </a:lnTo>
                <a:lnTo>
                  <a:pt x="1647576" y="816089"/>
                </a:lnTo>
                <a:lnTo>
                  <a:pt x="1653186" y="866041"/>
                </a:lnTo>
                <a:lnTo>
                  <a:pt x="1656594" y="916758"/>
                </a:lnTo>
                <a:lnTo>
                  <a:pt x="1657743" y="968174"/>
                </a:lnTo>
                <a:lnTo>
                  <a:pt x="1656594" y="1019594"/>
                </a:lnTo>
                <a:lnTo>
                  <a:pt x="1653186" y="1070315"/>
                </a:lnTo>
                <a:lnTo>
                  <a:pt x="1647576" y="1120271"/>
                </a:lnTo>
                <a:lnTo>
                  <a:pt x="1639820" y="1169393"/>
                </a:lnTo>
                <a:lnTo>
                  <a:pt x="1629977" y="1217615"/>
                </a:lnTo>
                <a:lnTo>
                  <a:pt x="1618103" y="1264870"/>
                </a:lnTo>
                <a:lnTo>
                  <a:pt x="1604256" y="1311092"/>
                </a:lnTo>
                <a:lnTo>
                  <a:pt x="1588493" y="1356213"/>
                </a:lnTo>
                <a:lnTo>
                  <a:pt x="1570872" y="1400167"/>
                </a:lnTo>
                <a:lnTo>
                  <a:pt x="1551449" y="1442886"/>
                </a:lnTo>
                <a:lnTo>
                  <a:pt x="1530282" y="1484304"/>
                </a:lnTo>
                <a:lnTo>
                  <a:pt x="1507428" y="1524353"/>
                </a:lnTo>
                <a:lnTo>
                  <a:pt x="1482945" y="1562968"/>
                </a:lnTo>
                <a:lnTo>
                  <a:pt x="1456889" y="1600080"/>
                </a:lnTo>
                <a:lnTo>
                  <a:pt x="1429319" y="1635623"/>
                </a:lnTo>
                <a:lnTo>
                  <a:pt x="1400290" y="1669531"/>
                </a:lnTo>
                <a:lnTo>
                  <a:pt x="1369861" y="1701736"/>
                </a:lnTo>
                <a:lnTo>
                  <a:pt x="1338089" y="1732171"/>
                </a:lnTo>
                <a:lnTo>
                  <a:pt x="1305031" y="1760770"/>
                </a:lnTo>
                <a:lnTo>
                  <a:pt x="1270744" y="1787465"/>
                </a:lnTo>
                <a:lnTo>
                  <a:pt x="1235286" y="1812190"/>
                </a:lnTo>
                <a:lnTo>
                  <a:pt x="1198714" y="1834878"/>
                </a:lnTo>
                <a:lnTo>
                  <a:pt x="1161084" y="1855461"/>
                </a:lnTo>
                <a:lnTo>
                  <a:pt x="1122455" y="1873874"/>
                </a:lnTo>
                <a:lnTo>
                  <a:pt x="1082884" y="1890048"/>
                </a:lnTo>
                <a:lnTo>
                  <a:pt x="1042428" y="1903918"/>
                </a:lnTo>
                <a:lnTo>
                  <a:pt x="1001144" y="1915416"/>
                </a:lnTo>
                <a:lnTo>
                  <a:pt x="959089" y="1924475"/>
                </a:lnTo>
                <a:lnTo>
                  <a:pt x="916321" y="1931029"/>
                </a:lnTo>
                <a:lnTo>
                  <a:pt x="872897" y="1935010"/>
                </a:lnTo>
                <a:lnTo>
                  <a:pt x="828874" y="1936352"/>
                </a:lnTo>
                <a:lnTo>
                  <a:pt x="784851" y="1935010"/>
                </a:lnTo>
                <a:lnTo>
                  <a:pt x="741427" y="1931029"/>
                </a:lnTo>
                <a:lnTo>
                  <a:pt x="698659" y="1924475"/>
                </a:lnTo>
                <a:lnTo>
                  <a:pt x="656604" y="1915416"/>
                </a:lnTo>
                <a:lnTo>
                  <a:pt x="615320" y="1903918"/>
                </a:lnTo>
                <a:lnTo>
                  <a:pt x="574863" y="1890048"/>
                </a:lnTo>
                <a:lnTo>
                  <a:pt x="535292" y="1873874"/>
                </a:lnTo>
                <a:lnTo>
                  <a:pt x="496662" y="1855461"/>
                </a:lnTo>
                <a:lnTo>
                  <a:pt x="459033" y="1834878"/>
                </a:lnTo>
                <a:lnTo>
                  <a:pt x="422460" y="1812190"/>
                </a:lnTo>
                <a:lnTo>
                  <a:pt x="387002" y="1787465"/>
                </a:lnTo>
                <a:lnTo>
                  <a:pt x="352715" y="1760770"/>
                </a:lnTo>
                <a:lnTo>
                  <a:pt x="319657" y="1732171"/>
                </a:lnTo>
                <a:lnTo>
                  <a:pt x="287884" y="1701736"/>
                </a:lnTo>
                <a:lnTo>
                  <a:pt x="257455" y="1669531"/>
                </a:lnTo>
                <a:lnTo>
                  <a:pt x="228426" y="1635623"/>
                </a:lnTo>
                <a:lnTo>
                  <a:pt x="200855" y="1600080"/>
                </a:lnTo>
                <a:lnTo>
                  <a:pt x="174800" y="1562968"/>
                </a:lnTo>
                <a:lnTo>
                  <a:pt x="150316" y="1524353"/>
                </a:lnTo>
                <a:lnTo>
                  <a:pt x="127462" y="1484304"/>
                </a:lnTo>
                <a:lnTo>
                  <a:pt x="106295" y="1442886"/>
                </a:lnTo>
                <a:lnTo>
                  <a:pt x="86872" y="1400167"/>
                </a:lnTo>
                <a:lnTo>
                  <a:pt x="69250" y="1356213"/>
                </a:lnTo>
                <a:lnTo>
                  <a:pt x="53487" y="1311092"/>
                </a:lnTo>
                <a:lnTo>
                  <a:pt x="39640" y="1264870"/>
                </a:lnTo>
                <a:lnTo>
                  <a:pt x="27766" y="1217615"/>
                </a:lnTo>
                <a:lnTo>
                  <a:pt x="17923" y="1169393"/>
                </a:lnTo>
                <a:lnTo>
                  <a:pt x="10167" y="1120271"/>
                </a:lnTo>
                <a:lnTo>
                  <a:pt x="4557" y="1070315"/>
                </a:lnTo>
                <a:lnTo>
                  <a:pt x="1148" y="1019594"/>
                </a:lnTo>
                <a:lnTo>
                  <a:pt x="0" y="968174"/>
                </a:lnTo>
                <a:close/>
              </a:path>
            </a:pathLst>
          </a:custGeom>
          <a:ln w="36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466509" y="1238857"/>
            <a:ext cx="391795" cy="1898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50" spc="10">
                <a:solidFill>
                  <a:srgbClr val="CC0099"/>
                </a:solidFill>
                <a:latin typeface="Arial"/>
                <a:cs typeface="Arial"/>
              </a:rPr>
              <a:t>flower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87495" y="1237249"/>
            <a:ext cx="648970" cy="1605915"/>
          </a:xfrm>
          <a:custGeom>
            <a:avLst/>
            <a:gdLst/>
            <a:ahLst/>
            <a:cxnLst/>
            <a:rect l="l" t="t" r="r" b="b"/>
            <a:pathLst>
              <a:path w="648969" h="1605914">
                <a:moveTo>
                  <a:pt x="0" y="802850"/>
                </a:moveTo>
                <a:lnTo>
                  <a:pt x="1074" y="737005"/>
                </a:lnTo>
                <a:lnTo>
                  <a:pt x="4244" y="672626"/>
                </a:lnTo>
                <a:lnTo>
                  <a:pt x="9424" y="609919"/>
                </a:lnTo>
                <a:lnTo>
                  <a:pt x="16532" y="549091"/>
                </a:lnTo>
                <a:lnTo>
                  <a:pt x="25484" y="490348"/>
                </a:lnTo>
                <a:lnTo>
                  <a:pt x="36196" y="433898"/>
                </a:lnTo>
                <a:lnTo>
                  <a:pt x="48586" y="379947"/>
                </a:lnTo>
                <a:lnTo>
                  <a:pt x="62569" y="328701"/>
                </a:lnTo>
                <a:lnTo>
                  <a:pt x="78063" y="280367"/>
                </a:lnTo>
                <a:lnTo>
                  <a:pt x="94984" y="235152"/>
                </a:lnTo>
                <a:lnTo>
                  <a:pt x="113249" y="193263"/>
                </a:lnTo>
                <a:lnTo>
                  <a:pt x="132773" y="154906"/>
                </a:lnTo>
                <a:lnTo>
                  <a:pt x="153475" y="120287"/>
                </a:lnTo>
                <a:lnTo>
                  <a:pt x="198074" y="63093"/>
                </a:lnTo>
                <a:lnTo>
                  <a:pt x="246379" y="23333"/>
                </a:lnTo>
                <a:lnTo>
                  <a:pt x="297722" y="2661"/>
                </a:lnTo>
                <a:lnTo>
                  <a:pt x="324325" y="0"/>
                </a:lnTo>
                <a:lnTo>
                  <a:pt x="350927" y="2661"/>
                </a:lnTo>
                <a:lnTo>
                  <a:pt x="376937" y="10508"/>
                </a:lnTo>
                <a:lnTo>
                  <a:pt x="426845" y="40930"/>
                </a:lnTo>
                <a:lnTo>
                  <a:pt x="473380" y="89614"/>
                </a:lnTo>
                <a:lnTo>
                  <a:pt x="515876" y="154906"/>
                </a:lnTo>
                <a:lnTo>
                  <a:pt x="535401" y="193263"/>
                </a:lnTo>
                <a:lnTo>
                  <a:pt x="553665" y="235152"/>
                </a:lnTo>
                <a:lnTo>
                  <a:pt x="570586" y="280367"/>
                </a:lnTo>
                <a:lnTo>
                  <a:pt x="586080" y="328701"/>
                </a:lnTo>
                <a:lnTo>
                  <a:pt x="600064" y="379947"/>
                </a:lnTo>
                <a:lnTo>
                  <a:pt x="612453" y="433898"/>
                </a:lnTo>
                <a:lnTo>
                  <a:pt x="623166" y="490348"/>
                </a:lnTo>
                <a:lnTo>
                  <a:pt x="632118" y="549091"/>
                </a:lnTo>
                <a:lnTo>
                  <a:pt x="639226" y="609919"/>
                </a:lnTo>
                <a:lnTo>
                  <a:pt x="644406" y="672626"/>
                </a:lnTo>
                <a:lnTo>
                  <a:pt x="647575" y="737005"/>
                </a:lnTo>
                <a:lnTo>
                  <a:pt x="648650" y="802850"/>
                </a:lnTo>
                <a:lnTo>
                  <a:pt x="647575" y="868695"/>
                </a:lnTo>
                <a:lnTo>
                  <a:pt x="644406" y="933075"/>
                </a:lnTo>
                <a:lnTo>
                  <a:pt x="639226" y="995782"/>
                </a:lnTo>
                <a:lnTo>
                  <a:pt x="632118" y="1056609"/>
                </a:lnTo>
                <a:lnTo>
                  <a:pt x="623166" y="1115352"/>
                </a:lnTo>
                <a:lnTo>
                  <a:pt x="612453" y="1171802"/>
                </a:lnTo>
                <a:lnTo>
                  <a:pt x="600064" y="1225753"/>
                </a:lnTo>
                <a:lnTo>
                  <a:pt x="586080" y="1276998"/>
                </a:lnTo>
                <a:lnTo>
                  <a:pt x="570586" y="1325331"/>
                </a:lnTo>
                <a:lnTo>
                  <a:pt x="553665" y="1370546"/>
                </a:lnTo>
                <a:lnTo>
                  <a:pt x="535401" y="1412435"/>
                </a:lnTo>
                <a:lnTo>
                  <a:pt x="515876" y="1450792"/>
                </a:lnTo>
                <a:lnTo>
                  <a:pt x="495175" y="1485410"/>
                </a:lnTo>
                <a:lnTo>
                  <a:pt x="450576" y="1542604"/>
                </a:lnTo>
                <a:lnTo>
                  <a:pt x="402271" y="1582363"/>
                </a:lnTo>
                <a:lnTo>
                  <a:pt x="350927" y="1603035"/>
                </a:lnTo>
                <a:lnTo>
                  <a:pt x="324325" y="1605696"/>
                </a:lnTo>
                <a:lnTo>
                  <a:pt x="297722" y="1603035"/>
                </a:lnTo>
                <a:lnTo>
                  <a:pt x="271712" y="1595188"/>
                </a:lnTo>
                <a:lnTo>
                  <a:pt x="221805" y="1564766"/>
                </a:lnTo>
                <a:lnTo>
                  <a:pt x="175269" y="1516083"/>
                </a:lnTo>
                <a:lnTo>
                  <a:pt x="132773" y="1450792"/>
                </a:lnTo>
                <a:lnTo>
                  <a:pt x="113249" y="1412435"/>
                </a:lnTo>
                <a:lnTo>
                  <a:pt x="94984" y="1370546"/>
                </a:lnTo>
                <a:lnTo>
                  <a:pt x="78063" y="1325331"/>
                </a:lnTo>
                <a:lnTo>
                  <a:pt x="62569" y="1276998"/>
                </a:lnTo>
                <a:lnTo>
                  <a:pt x="48586" y="1225753"/>
                </a:lnTo>
                <a:lnTo>
                  <a:pt x="36196" y="1171802"/>
                </a:lnTo>
                <a:lnTo>
                  <a:pt x="25484" y="1115352"/>
                </a:lnTo>
                <a:lnTo>
                  <a:pt x="16532" y="1056609"/>
                </a:lnTo>
                <a:lnTo>
                  <a:pt x="9424" y="995782"/>
                </a:lnTo>
                <a:lnTo>
                  <a:pt x="4244" y="933075"/>
                </a:lnTo>
                <a:lnTo>
                  <a:pt x="1074" y="868695"/>
                </a:lnTo>
                <a:lnTo>
                  <a:pt x="0" y="802850"/>
                </a:lnTo>
                <a:close/>
              </a:path>
            </a:pathLst>
          </a:custGeom>
          <a:ln w="36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038697" y="1381278"/>
            <a:ext cx="346075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10">
                <a:solidFill>
                  <a:srgbClr val="FF0000"/>
                </a:solidFill>
                <a:latin typeface="Arial"/>
                <a:cs typeface="Arial"/>
              </a:rPr>
              <a:t>dai</a:t>
            </a:r>
            <a:r>
              <a:rPr dirty="0" sz="1050" spc="10">
                <a:solidFill>
                  <a:srgbClr val="FF0000"/>
                </a:solidFill>
                <a:latin typeface="Arial"/>
                <a:cs typeface="Arial"/>
              </a:rPr>
              <a:t>sy</a:t>
            </a:r>
            <a:endParaRPr sz="10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13263" y="1907963"/>
            <a:ext cx="627380" cy="15868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Lexical</a:t>
            </a:r>
            <a:r>
              <a:rPr dirty="0" sz="600" spc="-1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lexical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Form-related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95275">
              <a:lnSpc>
                <a:spcPct val="152200"/>
              </a:lnSpc>
              <a:spcBef>
                <a:spcPts val="3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0">
              <a:latin typeface="Verdana"/>
              <a:cs typeface="Verdana"/>
            </a:endParaRPr>
          </a:p>
          <a:p>
            <a:pPr marL="12700" marR="113030">
              <a:lnSpc>
                <a:spcPts val="700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2069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5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6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6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7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7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7" action="ppaction://hlinksldjump"/>
              </a:rPr>
              <a:t>speech</a:t>
            </a:r>
            <a:r>
              <a:rPr dirty="0" sz="400" spc="45">
                <a:solidFill>
                  <a:srgbClr val="80808F"/>
                </a:solidFill>
                <a:latin typeface="Verdana"/>
                <a:cs typeface="Verdana"/>
                <a:hlinkClick r:id="rId27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7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algn="r" marR="1016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9" action="ppaction://hlinksldjump"/>
              </a:rPr>
              <a:t>11</a:t>
            </a:r>
            <a:r>
              <a:rPr dirty="0" sz="600" spc="-155">
                <a:latin typeface="Verdana"/>
                <a:cs typeface="Verdana"/>
                <a:hlinkClick r:id="rId29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9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9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9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9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341965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289306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67">
                <a:hlinkClick r:id="rId7" action="ppaction://hlinksldjump"/>
              </a:rPr>
              <a:t>Hyponymy </a:t>
            </a:r>
            <a:r>
              <a:rPr dirty="0" sz="1000" spc="55">
                <a:hlinkClick r:id="rId7" action="ppaction://hlinksldjump"/>
              </a:rPr>
              <a:t>HYPO </a:t>
            </a:r>
            <a:r>
              <a:rPr dirty="0" sz="1000" spc="45">
                <a:hlinkClick r:id="rId7" action="ppaction://hlinksldjump"/>
              </a:rPr>
              <a:t>= </a:t>
            </a:r>
            <a:r>
              <a:rPr dirty="0" sz="1000" spc="-45">
                <a:hlinkClick r:id="rId7" action="ppaction://hlinksldjump"/>
              </a:rPr>
              <a:t>under, </a:t>
            </a:r>
            <a:r>
              <a:rPr dirty="0" sz="1000" spc="75">
                <a:hlinkClick r:id="rId7" action="ppaction://hlinksldjump"/>
              </a:rPr>
              <a:t>NYM </a:t>
            </a:r>
            <a:r>
              <a:rPr dirty="0" sz="1000" spc="45">
                <a:hlinkClick r:id="rId7" action="ppaction://hlinksldjump"/>
              </a:rPr>
              <a:t>=</a:t>
            </a:r>
            <a:r>
              <a:rPr dirty="0" sz="1000" spc="15">
                <a:hlinkClick r:id="rId7" action="ppaction://hlinksldjump"/>
              </a:rPr>
              <a:t> </a:t>
            </a:r>
            <a:r>
              <a:rPr dirty="0" sz="1000" spc="-40">
                <a:hlinkClick r:id="rId7" action="ppaction://hlinksldjump"/>
              </a:rPr>
              <a:t>name/word</a:t>
            </a: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167297" y="405585"/>
            <a:ext cx="355409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20">
                <a:latin typeface="Tahoma"/>
                <a:cs typeface="Tahoma"/>
              </a:rPr>
              <a:t>The </a:t>
            </a:r>
            <a:r>
              <a:rPr dirty="0" sz="1100" spc="-40">
                <a:latin typeface="Tahoma"/>
                <a:cs typeface="Tahoma"/>
              </a:rPr>
              <a:t>intension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50">
                <a:latin typeface="Tahoma"/>
                <a:cs typeface="Tahoma"/>
              </a:rPr>
              <a:t>set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30">
                <a:latin typeface="Tahoma"/>
                <a:cs typeface="Tahoma"/>
              </a:rPr>
              <a:t>definitional </a:t>
            </a:r>
            <a:r>
              <a:rPr dirty="0" sz="1100" spc="-45">
                <a:latin typeface="Tahoma"/>
                <a:cs typeface="Tahoma"/>
              </a:rPr>
              <a:t>properties </a:t>
            </a:r>
            <a:r>
              <a:rPr dirty="0" sz="1100" spc="-40">
                <a:latin typeface="Tahoma"/>
                <a:cs typeface="Tahoma"/>
              </a:rPr>
              <a:t>which allow 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65">
                <a:latin typeface="Tahoma"/>
                <a:cs typeface="Tahoma"/>
              </a:rPr>
              <a:t>word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20">
                <a:latin typeface="Tahoma"/>
                <a:cs typeface="Tahoma"/>
              </a:rPr>
              <a:t>pick </a:t>
            </a:r>
            <a:r>
              <a:rPr dirty="0" sz="1100" spc="-30">
                <a:latin typeface="Tahoma"/>
                <a:cs typeface="Tahoma"/>
              </a:rPr>
              <a:t>out </a:t>
            </a:r>
            <a:r>
              <a:rPr dirty="0" sz="1100" spc="-15">
                <a:latin typeface="Tahoma"/>
                <a:cs typeface="Tahoma"/>
              </a:rPr>
              <a:t>its</a:t>
            </a:r>
            <a:r>
              <a:rPr dirty="0" sz="1100" spc="28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referents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1092293"/>
            <a:ext cx="627380" cy="240284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6350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8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8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15113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latin typeface="Verdana"/>
                <a:cs typeface="Verdana"/>
                <a:hlinkClick r:id="rId7" action="ppaction://hlinksldjump"/>
              </a:rPr>
              <a:t>Hyponymy </a:t>
            </a:r>
            <a:r>
              <a:rPr dirty="0" sz="400" spc="-35"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15113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95275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0">
              <a:latin typeface="Verdana"/>
              <a:cs typeface="Verdana"/>
            </a:endParaRPr>
          </a:p>
          <a:p>
            <a:pPr marL="12700" marR="113030">
              <a:lnSpc>
                <a:spcPts val="700"/>
              </a:lnSpc>
              <a:spcBef>
                <a:spcPts val="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2069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4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algn="r" marR="1016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10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12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341965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092293"/>
            <a:ext cx="617220" cy="17691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3975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141605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141605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gap?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0">
              <a:latin typeface="Verdana"/>
              <a:cs typeface="Verdana"/>
            </a:endParaRPr>
          </a:p>
          <a:p>
            <a:pPr marL="12700" marR="103505">
              <a:lnSpc>
                <a:spcPts val="700"/>
              </a:lnSpc>
              <a:spcBef>
                <a:spcPts val="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5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</a:t>
            </a:r>
            <a:r>
              <a:rPr dirty="0" sz="400" spc="2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289306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67">
                <a:hlinkClick r:id="rId8" action="ppaction://hlinksldjump"/>
              </a:rPr>
              <a:t>Hyponymy </a:t>
            </a:r>
            <a:r>
              <a:rPr dirty="0" sz="1000" spc="55">
                <a:hlinkClick r:id="rId8" action="ppaction://hlinksldjump"/>
              </a:rPr>
              <a:t>HYPO </a:t>
            </a:r>
            <a:r>
              <a:rPr dirty="0" sz="1000" spc="45">
                <a:hlinkClick r:id="rId8" action="ppaction://hlinksldjump"/>
              </a:rPr>
              <a:t>= </a:t>
            </a:r>
            <a:r>
              <a:rPr dirty="0" sz="1000" spc="-45">
                <a:hlinkClick r:id="rId8" action="ppaction://hlinksldjump"/>
              </a:rPr>
              <a:t>under, </a:t>
            </a:r>
            <a:r>
              <a:rPr dirty="0" sz="1000" spc="75">
                <a:hlinkClick r:id="rId8" action="ppaction://hlinksldjump"/>
              </a:rPr>
              <a:t>NYM </a:t>
            </a:r>
            <a:r>
              <a:rPr dirty="0" sz="1000" spc="45">
                <a:hlinkClick r:id="rId8" action="ppaction://hlinksldjump"/>
              </a:rPr>
              <a:t>=</a:t>
            </a:r>
            <a:r>
              <a:rPr dirty="0" sz="1000" spc="15">
                <a:hlinkClick r:id="rId8" action="ppaction://hlinksldjump"/>
              </a:rPr>
              <a:t> </a:t>
            </a:r>
            <a:r>
              <a:rPr dirty="0" sz="1000" spc="-40">
                <a:hlinkClick r:id="rId8" action="ppaction://hlinksldjump"/>
              </a:rPr>
              <a:t>name/word</a:t>
            </a: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3938561" y="2850443"/>
            <a:ext cx="436245" cy="76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semantic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13263" y="2983014"/>
            <a:ext cx="553085" cy="197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12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297" y="405585"/>
            <a:ext cx="3554095" cy="5975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20">
                <a:latin typeface="Tahoma"/>
                <a:cs typeface="Tahoma"/>
              </a:rPr>
              <a:t>The </a:t>
            </a:r>
            <a:r>
              <a:rPr dirty="0" sz="1100" spc="-40">
                <a:latin typeface="Tahoma"/>
                <a:cs typeface="Tahoma"/>
              </a:rPr>
              <a:t>intension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50">
                <a:latin typeface="Tahoma"/>
                <a:cs typeface="Tahoma"/>
              </a:rPr>
              <a:t>set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30">
                <a:latin typeface="Tahoma"/>
                <a:cs typeface="Tahoma"/>
              </a:rPr>
              <a:t>definitional </a:t>
            </a:r>
            <a:r>
              <a:rPr dirty="0" sz="1100" spc="-45">
                <a:latin typeface="Tahoma"/>
                <a:cs typeface="Tahoma"/>
              </a:rPr>
              <a:t>properties </a:t>
            </a:r>
            <a:r>
              <a:rPr dirty="0" sz="1100" spc="-40">
                <a:latin typeface="Tahoma"/>
                <a:cs typeface="Tahoma"/>
              </a:rPr>
              <a:t>which allow 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65">
                <a:latin typeface="Tahoma"/>
                <a:cs typeface="Tahoma"/>
              </a:rPr>
              <a:t>word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20">
                <a:latin typeface="Tahoma"/>
                <a:cs typeface="Tahoma"/>
              </a:rPr>
              <a:t>pick </a:t>
            </a:r>
            <a:r>
              <a:rPr dirty="0" sz="1100" spc="-30">
                <a:latin typeface="Tahoma"/>
                <a:cs typeface="Tahoma"/>
              </a:rPr>
              <a:t>out </a:t>
            </a:r>
            <a:r>
              <a:rPr dirty="0" sz="1100" spc="-15">
                <a:latin typeface="Tahoma"/>
                <a:cs typeface="Tahoma"/>
              </a:rPr>
              <a:t>its</a:t>
            </a:r>
            <a:r>
              <a:rPr dirty="0" sz="1100" spc="28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referents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100" spc="-15">
                <a:latin typeface="Tahoma"/>
                <a:cs typeface="Tahoma"/>
              </a:rPr>
              <a:t>What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40">
                <a:latin typeface="Tahoma"/>
                <a:cs typeface="Tahoma"/>
              </a:rPr>
              <a:t>the intension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60" i="1">
                <a:latin typeface="Trebuchet MS"/>
                <a:cs typeface="Trebuchet MS"/>
              </a:rPr>
              <a:t>chair</a:t>
            </a:r>
            <a:r>
              <a:rPr dirty="0" sz="1100" spc="10" i="1">
                <a:latin typeface="Trebuchet MS"/>
                <a:cs typeface="Trebuchet MS"/>
              </a:rPr>
              <a:t> </a:t>
            </a:r>
            <a:r>
              <a:rPr dirty="0" sz="1100" spc="-1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341965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559994"/>
            <a:ext cx="579755" cy="30162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65405">
              <a:lnSpc>
                <a:spcPts val="700"/>
              </a:lnSpc>
              <a:spcBef>
                <a:spcPts val="13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</a:t>
            </a:r>
            <a:r>
              <a:rPr dirty="0" sz="400" spc="1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289306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67">
                <a:hlinkClick r:id="rId8" action="ppaction://hlinksldjump"/>
              </a:rPr>
              <a:t>Hyponymy </a:t>
            </a:r>
            <a:r>
              <a:rPr dirty="0" sz="1000" spc="55">
                <a:hlinkClick r:id="rId8" action="ppaction://hlinksldjump"/>
              </a:rPr>
              <a:t>HYPO </a:t>
            </a:r>
            <a:r>
              <a:rPr dirty="0" sz="1000" spc="45">
                <a:hlinkClick r:id="rId8" action="ppaction://hlinksldjump"/>
              </a:rPr>
              <a:t>= </a:t>
            </a:r>
            <a:r>
              <a:rPr dirty="0" sz="1000" spc="-45">
                <a:hlinkClick r:id="rId8" action="ppaction://hlinksldjump"/>
              </a:rPr>
              <a:t>under, </a:t>
            </a:r>
            <a:r>
              <a:rPr dirty="0" sz="1000" spc="75">
                <a:hlinkClick r:id="rId8" action="ppaction://hlinksldjump"/>
              </a:rPr>
              <a:t>NYM </a:t>
            </a:r>
            <a:r>
              <a:rPr dirty="0" sz="1000" spc="45">
                <a:hlinkClick r:id="rId8" action="ppaction://hlinksldjump"/>
              </a:rPr>
              <a:t>=</a:t>
            </a:r>
            <a:r>
              <a:rPr dirty="0" sz="1000" spc="15">
                <a:hlinkClick r:id="rId8" action="ppaction://hlinksldjump"/>
              </a:rPr>
              <a:t> </a:t>
            </a:r>
            <a:r>
              <a:rPr dirty="0" sz="1000" spc="-40">
                <a:hlinkClick r:id="rId8" action="ppaction://hlinksldjump"/>
              </a:rPr>
              <a:t>name/word</a:t>
            </a: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167297" y="405585"/>
            <a:ext cx="3554095" cy="5975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20">
                <a:latin typeface="Tahoma"/>
                <a:cs typeface="Tahoma"/>
              </a:rPr>
              <a:t>The </a:t>
            </a:r>
            <a:r>
              <a:rPr dirty="0" sz="1100" spc="-40">
                <a:latin typeface="Tahoma"/>
                <a:cs typeface="Tahoma"/>
              </a:rPr>
              <a:t>intension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50">
                <a:latin typeface="Tahoma"/>
                <a:cs typeface="Tahoma"/>
              </a:rPr>
              <a:t>set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30">
                <a:latin typeface="Tahoma"/>
                <a:cs typeface="Tahoma"/>
              </a:rPr>
              <a:t>definitional </a:t>
            </a:r>
            <a:r>
              <a:rPr dirty="0" sz="1100" spc="-45">
                <a:latin typeface="Tahoma"/>
                <a:cs typeface="Tahoma"/>
              </a:rPr>
              <a:t>properties </a:t>
            </a:r>
            <a:r>
              <a:rPr dirty="0" sz="1100" spc="-40">
                <a:latin typeface="Tahoma"/>
                <a:cs typeface="Tahoma"/>
              </a:rPr>
              <a:t>which allow 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65">
                <a:latin typeface="Tahoma"/>
                <a:cs typeface="Tahoma"/>
              </a:rPr>
              <a:t>word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20">
                <a:latin typeface="Tahoma"/>
                <a:cs typeface="Tahoma"/>
              </a:rPr>
              <a:t>pick </a:t>
            </a:r>
            <a:r>
              <a:rPr dirty="0" sz="1100" spc="-30">
                <a:latin typeface="Tahoma"/>
                <a:cs typeface="Tahoma"/>
              </a:rPr>
              <a:t>out </a:t>
            </a:r>
            <a:r>
              <a:rPr dirty="0" sz="1100" spc="-15">
                <a:latin typeface="Tahoma"/>
                <a:cs typeface="Tahoma"/>
              </a:rPr>
              <a:t>its</a:t>
            </a:r>
            <a:r>
              <a:rPr dirty="0" sz="1100" spc="28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referents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dirty="0" sz="1100" spc="-15">
                <a:latin typeface="Tahoma"/>
                <a:cs typeface="Tahoma"/>
              </a:rPr>
              <a:t>What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40">
                <a:latin typeface="Tahoma"/>
                <a:cs typeface="Tahoma"/>
              </a:rPr>
              <a:t>the intension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60" i="1">
                <a:latin typeface="Trebuchet MS"/>
                <a:cs typeface="Trebuchet MS"/>
              </a:rPr>
              <a:t>chair</a:t>
            </a:r>
            <a:r>
              <a:rPr dirty="0" sz="1100" spc="10" i="1">
                <a:latin typeface="Trebuchet MS"/>
                <a:cs typeface="Trebuchet MS"/>
              </a:rPr>
              <a:t> </a:t>
            </a:r>
            <a:r>
              <a:rPr dirty="0" sz="1100" spc="-1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8195" y="1144371"/>
            <a:ext cx="3293110" cy="2312035"/>
          </a:xfrm>
          <a:custGeom>
            <a:avLst/>
            <a:gdLst/>
            <a:ahLst/>
            <a:cxnLst/>
            <a:rect l="l" t="t" r="r" b="b"/>
            <a:pathLst>
              <a:path w="3293110" h="2312035">
                <a:moveTo>
                  <a:pt x="0" y="1237620"/>
                </a:moveTo>
                <a:lnTo>
                  <a:pt x="879" y="1196766"/>
                </a:lnTo>
                <a:lnTo>
                  <a:pt x="3501" y="1156244"/>
                </a:lnTo>
                <a:lnTo>
                  <a:pt x="7838" y="1116073"/>
                </a:lnTo>
                <a:lnTo>
                  <a:pt x="13862" y="1076274"/>
                </a:lnTo>
                <a:lnTo>
                  <a:pt x="21547" y="1036867"/>
                </a:lnTo>
                <a:lnTo>
                  <a:pt x="30866" y="997872"/>
                </a:lnTo>
                <a:lnTo>
                  <a:pt x="41791" y="959311"/>
                </a:lnTo>
                <a:lnTo>
                  <a:pt x="54294" y="921203"/>
                </a:lnTo>
                <a:lnTo>
                  <a:pt x="68350" y="883569"/>
                </a:lnTo>
                <a:lnTo>
                  <a:pt x="83931" y="846429"/>
                </a:lnTo>
                <a:lnTo>
                  <a:pt x="101010" y="809803"/>
                </a:lnTo>
                <a:lnTo>
                  <a:pt x="119560" y="773712"/>
                </a:lnTo>
                <a:lnTo>
                  <a:pt x="139553" y="738177"/>
                </a:lnTo>
                <a:lnTo>
                  <a:pt x="160963" y="703217"/>
                </a:lnTo>
                <a:lnTo>
                  <a:pt x="183762" y="668854"/>
                </a:lnTo>
                <a:lnTo>
                  <a:pt x="207924" y="635106"/>
                </a:lnTo>
                <a:lnTo>
                  <a:pt x="233420" y="601996"/>
                </a:lnTo>
                <a:lnTo>
                  <a:pt x="260225" y="569543"/>
                </a:lnTo>
                <a:lnTo>
                  <a:pt x="288311" y="537767"/>
                </a:lnTo>
                <a:lnTo>
                  <a:pt x="317650" y="506689"/>
                </a:lnTo>
                <a:lnTo>
                  <a:pt x="348217" y="476330"/>
                </a:lnTo>
                <a:lnTo>
                  <a:pt x="379982" y="446709"/>
                </a:lnTo>
                <a:lnTo>
                  <a:pt x="412921" y="417847"/>
                </a:lnTo>
                <a:lnTo>
                  <a:pt x="447004" y="389765"/>
                </a:lnTo>
                <a:lnTo>
                  <a:pt x="482206" y="362483"/>
                </a:lnTo>
                <a:lnTo>
                  <a:pt x="518499" y="336021"/>
                </a:lnTo>
                <a:lnTo>
                  <a:pt x="555856" y="310399"/>
                </a:lnTo>
                <a:lnTo>
                  <a:pt x="594250" y="285639"/>
                </a:lnTo>
                <a:lnTo>
                  <a:pt x="633654" y="261760"/>
                </a:lnTo>
                <a:lnTo>
                  <a:pt x="674040" y="238783"/>
                </a:lnTo>
                <a:lnTo>
                  <a:pt x="715382" y="216728"/>
                </a:lnTo>
                <a:lnTo>
                  <a:pt x="757653" y="195615"/>
                </a:lnTo>
                <a:lnTo>
                  <a:pt x="800824" y="175466"/>
                </a:lnTo>
                <a:lnTo>
                  <a:pt x="844870" y="156299"/>
                </a:lnTo>
                <a:lnTo>
                  <a:pt x="889763" y="138137"/>
                </a:lnTo>
                <a:lnTo>
                  <a:pt x="935476" y="120998"/>
                </a:lnTo>
                <a:lnTo>
                  <a:pt x="981982" y="104904"/>
                </a:lnTo>
                <a:lnTo>
                  <a:pt x="1029254" y="89875"/>
                </a:lnTo>
                <a:lnTo>
                  <a:pt x="1077264" y="75931"/>
                </a:lnTo>
                <a:lnTo>
                  <a:pt x="1125986" y="63092"/>
                </a:lnTo>
                <a:lnTo>
                  <a:pt x="1175392" y="51380"/>
                </a:lnTo>
                <a:lnTo>
                  <a:pt x="1225455" y="40814"/>
                </a:lnTo>
                <a:lnTo>
                  <a:pt x="1276149" y="31414"/>
                </a:lnTo>
                <a:lnTo>
                  <a:pt x="1327445" y="23202"/>
                </a:lnTo>
                <a:lnTo>
                  <a:pt x="1379318" y="16197"/>
                </a:lnTo>
                <a:lnTo>
                  <a:pt x="1431739" y="10420"/>
                </a:lnTo>
                <a:lnTo>
                  <a:pt x="1484682" y="5892"/>
                </a:lnTo>
                <a:lnTo>
                  <a:pt x="1538120" y="2632"/>
                </a:lnTo>
                <a:lnTo>
                  <a:pt x="1592025" y="661"/>
                </a:lnTo>
                <a:lnTo>
                  <a:pt x="1646371" y="0"/>
                </a:lnTo>
                <a:lnTo>
                  <a:pt x="1700716" y="661"/>
                </a:lnTo>
                <a:lnTo>
                  <a:pt x="1754621" y="2632"/>
                </a:lnTo>
                <a:lnTo>
                  <a:pt x="1808059" y="5892"/>
                </a:lnTo>
                <a:lnTo>
                  <a:pt x="1861002" y="10420"/>
                </a:lnTo>
                <a:lnTo>
                  <a:pt x="1913423" y="16197"/>
                </a:lnTo>
                <a:lnTo>
                  <a:pt x="1965296" y="23202"/>
                </a:lnTo>
                <a:lnTo>
                  <a:pt x="2016592" y="31414"/>
                </a:lnTo>
                <a:lnTo>
                  <a:pt x="2067286" y="40814"/>
                </a:lnTo>
                <a:lnTo>
                  <a:pt x="2117349" y="51380"/>
                </a:lnTo>
                <a:lnTo>
                  <a:pt x="2166756" y="63092"/>
                </a:lnTo>
                <a:lnTo>
                  <a:pt x="2215477" y="75931"/>
                </a:lnTo>
                <a:lnTo>
                  <a:pt x="2263488" y="89875"/>
                </a:lnTo>
                <a:lnTo>
                  <a:pt x="2310759" y="104904"/>
                </a:lnTo>
                <a:lnTo>
                  <a:pt x="2357265" y="120998"/>
                </a:lnTo>
                <a:lnTo>
                  <a:pt x="2402978" y="138137"/>
                </a:lnTo>
                <a:lnTo>
                  <a:pt x="2447871" y="156299"/>
                </a:lnTo>
                <a:lnTo>
                  <a:pt x="2491917" y="175466"/>
                </a:lnTo>
                <a:lnTo>
                  <a:pt x="2535089" y="195615"/>
                </a:lnTo>
                <a:lnTo>
                  <a:pt x="2577359" y="216728"/>
                </a:lnTo>
                <a:lnTo>
                  <a:pt x="2618701" y="238783"/>
                </a:lnTo>
                <a:lnTo>
                  <a:pt x="2659087" y="261760"/>
                </a:lnTo>
                <a:lnTo>
                  <a:pt x="2698491" y="285639"/>
                </a:lnTo>
                <a:lnTo>
                  <a:pt x="2736885" y="310399"/>
                </a:lnTo>
                <a:lnTo>
                  <a:pt x="2774242" y="336021"/>
                </a:lnTo>
                <a:lnTo>
                  <a:pt x="2810535" y="362483"/>
                </a:lnTo>
                <a:lnTo>
                  <a:pt x="2845737" y="389765"/>
                </a:lnTo>
                <a:lnTo>
                  <a:pt x="2879821" y="417847"/>
                </a:lnTo>
                <a:lnTo>
                  <a:pt x="2912759" y="446709"/>
                </a:lnTo>
                <a:lnTo>
                  <a:pt x="2944525" y="476330"/>
                </a:lnTo>
                <a:lnTo>
                  <a:pt x="2975091" y="506689"/>
                </a:lnTo>
                <a:lnTo>
                  <a:pt x="3004430" y="537767"/>
                </a:lnTo>
                <a:lnTo>
                  <a:pt x="3032516" y="569543"/>
                </a:lnTo>
                <a:lnTo>
                  <a:pt x="3059321" y="601996"/>
                </a:lnTo>
                <a:lnTo>
                  <a:pt x="3084817" y="635106"/>
                </a:lnTo>
                <a:lnTo>
                  <a:pt x="3108979" y="668854"/>
                </a:lnTo>
                <a:lnTo>
                  <a:pt x="3131778" y="703217"/>
                </a:lnTo>
                <a:lnTo>
                  <a:pt x="3153188" y="738177"/>
                </a:lnTo>
                <a:lnTo>
                  <a:pt x="3173181" y="773712"/>
                </a:lnTo>
                <a:lnTo>
                  <a:pt x="3191731" y="809803"/>
                </a:lnTo>
                <a:lnTo>
                  <a:pt x="3208810" y="846429"/>
                </a:lnTo>
                <a:lnTo>
                  <a:pt x="3224391" y="883569"/>
                </a:lnTo>
                <a:lnTo>
                  <a:pt x="3238447" y="921203"/>
                </a:lnTo>
                <a:lnTo>
                  <a:pt x="3250951" y="959311"/>
                </a:lnTo>
                <a:lnTo>
                  <a:pt x="3261875" y="997872"/>
                </a:lnTo>
                <a:lnTo>
                  <a:pt x="3271194" y="1036867"/>
                </a:lnTo>
                <a:lnTo>
                  <a:pt x="3278879" y="1076274"/>
                </a:lnTo>
                <a:lnTo>
                  <a:pt x="3284903" y="1116073"/>
                </a:lnTo>
                <a:lnTo>
                  <a:pt x="3289240" y="1156244"/>
                </a:lnTo>
                <a:lnTo>
                  <a:pt x="3291862" y="1196766"/>
                </a:lnTo>
                <a:lnTo>
                  <a:pt x="3292742" y="1237620"/>
                </a:lnTo>
                <a:lnTo>
                  <a:pt x="3291862" y="1278473"/>
                </a:lnTo>
                <a:lnTo>
                  <a:pt x="3289240" y="1318996"/>
                </a:lnTo>
                <a:lnTo>
                  <a:pt x="3284903" y="1359167"/>
                </a:lnTo>
                <a:lnTo>
                  <a:pt x="3278879" y="1398966"/>
                </a:lnTo>
                <a:lnTo>
                  <a:pt x="3271194" y="1438373"/>
                </a:lnTo>
                <a:lnTo>
                  <a:pt x="3261875" y="1477367"/>
                </a:lnTo>
                <a:lnTo>
                  <a:pt x="3250951" y="1515928"/>
                </a:lnTo>
                <a:lnTo>
                  <a:pt x="3238447" y="1554036"/>
                </a:lnTo>
                <a:lnTo>
                  <a:pt x="3224391" y="1591670"/>
                </a:lnTo>
                <a:lnTo>
                  <a:pt x="3208810" y="1628810"/>
                </a:lnTo>
                <a:lnTo>
                  <a:pt x="3191731" y="1665436"/>
                </a:lnTo>
                <a:lnTo>
                  <a:pt x="3173181" y="1701526"/>
                </a:lnTo>
                <a:lnTo>
                  <a:pt x="3153188" y="1737062"/>
                </a:lnTo>
                <a:lnTo>
                  <a:pt x="3131778" y="1772021"/>
                </a:lnTo>
                <a:lnTo>
                  <a:pt x="3108979" y="1806385"/>
                </a:lnTo>
                <a:lnTo>
                  <a:pt x="3084817" y="1840132"/>
                </a:lnTo>
                <a:lnTo>
                  <a:pt x="3059321" y="1873242"/>
                </a:lnTo>
                <a:lnTo>
                  <a:pt x="3032516" y="1905696"/>
                </a:lnTo>
                <a:lnTo>
                  <a:pt x="3004430" y="1937471"/>
                </a:lnTo>
                <a:lnTo>
                  <a:pt x="2975091" y="1968549"/>
                </a:lnTo>
                <a:lnTo>
                  <a:pt x="2944525" y="1998908"/>
                </a:lnTo>
                <a:lnTo>
                  <a:pt x="2912759" y="2028529"/>
                </a:lnTo>
                <a:lnTo>
                  <a:pt x="2879821" y="2057390"/>
                </a:lnTo>
                <a:lnTo>
                  <a:pt x="2845737" y="2085472"/>
                </a:lnTo>
                <a:lnTo>
                  <a:pt x="2810535" y="2112754"/>
                </a:lnTo>
                <a:lnTo>
                  <a:pt x="2774242" y="2139216"/>
                </a:lnTo>
                <a:lnTo>
                  <a:pt x="2736885" y="2164837"/>
                </a:lnTo>
                <a:lnTo>
                  <a:pt x="2698491" y="2189598"/>
                </a:lnTo>
                <a:lnTo>
                  <a:pt x="2659087" y="2213476"/>
                </a:lnTo>
                <a:lnTo>
                  <a:pt x="2618701" y="2236453"/>
                </a:lnTo>
                <a:lnTo>
                  <a:pt x="2577359" y="2258508"/>
                </a:lnTo>
                <a:lnTo>
                  <a:pt x="2535089" y="2279621"/>
                </a:lnTo>
                <a:lnTo>
                  <a:pt x="2491917" y="2299770"/>
                </a:lnTo>
                <a:lnTo>
                  <a:pt x="2464665" y="2311629"/>
                </a:lnTo>
              </a:path>
            </a:pathLst>
          </a:custGeom>
          <a:ln w="36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8195" y="2381991"/>
            <a:ext cx="828675" cy="1074420"/>
          </a:xfrm>
          <a:custGeom>
            <a:avLst/>
            <a:gdLst/>
            <a:ahLst/>
            <a:cxnLst/>
            <a:rect l="l" t="t" r="r" b="b"/>
            <a:pathLst>
              <a:path w="828675" h="1074420">
                <a:moveTo>
                  <a:pt x="828076" y="1074008"/>
                </a:moveTo>
                <a:lnTo>
                  <a:pt x="757653" y="1042001"/>
                </a:lnTo>
                <a:lnTo>
                  <a:pt x="715382" y="1020888"/>
                </a:lnTo>
                <a:lnTo>
                  <a:pt x="674040" y="998833"/>
                </a:lnTo>
                <a:lnTo>
                  <a:pt x="633654" y="975856"/>
                </a:lnTo>
                <a:lnTo>
                  <a:pt x="594250" y="951977"/>
                </a:lnTo>
                <a:lnTo>
                  <a:pt x="555856" y="927217"/>
                </a:lnTo>
                <a:lnTo>
                  <a:pt x="518499" y="901596"/>
                </a:lnTo>
                <a:lnTo>
                  <a:pt x="482206" y="875134"/>
                </a:lnTo>
                <a:lnTo>
                  <a:pt x="447004" y="847852"/>
                </a:lnTo>
                <a:lnTo>
                  <a:pt x="412921" y="819770"/>
                </a:lnTo>
                <a:lnTo>
                  <a:pt x="379982" y="790908"/>
                </a:lnTo>
                <a:lnTo>
                  <a:pt x="348217" y="761288"/>
                </a:lnTo>
                <a:lnTo>
                  <a:pt x="317650" y="730929"/>
                </a:lnTo>
                <a:lnTo>
                  <a:pt x="288311" y="699851"/>
                </a:lnTo>
                <a:lnTo>
                  <a:pt x="260225" y="668075"/>
                </a:lnTo>
                <a:lnTo>
                  <a:pt x="233420" y="635622"/>
                </a:lnTo>
                <a:lnTo>
                  <a:pt x="207924" y="602512"/>
                </a:lnTo>
                <a:lnTo>
                  <a:pt x="183762" y="568765"/>
                </a:lnTo>
                <a:lnTo>
                  <a:pt x="160963" y="534401"/>
                </a:lnTo>
                <a:lnTo>
                  <a:pt x="139553" y="499441"/>
                </a:lnTo>
                <a:lnTo>
                  <a:pt x="119560" y="463906"/>
                </a:lnTo>
                <a:lnTo>
                  <a:pt x="101010" y="427816"/>
                </a:lnTo>
                <a:lnTo>
                  <a:pt x="83931" y="391190"/>
                </a:lnTo>
                <a:lnTo>
                  <a:pt x="68350" y="354050"/>
                </a:lnTo>
                <a:lnTo>
                  <a:pt x="54294" y="316416"/>
                </a:lnTo>
                <a:lnTo>
                  <a:pt x="41791" y="278308"/>
                </a:lnTo>
                <a:lnTo>
                  <a:pt x="30866" y="239747"/>
                </a:lnTo>
                <a:lnTo>
                  <a:pt x="21547" y="200752"/>
                </a:lnTo>
                <a:lnTo>
                  <a:pt x="13862" y="161346"/>
                </a:lnTo>
                <a:lnTo>
                  <a:pt x="7838" y="121546"/>
                </a:lnTo>
                <a:lnTo>
                  <a:pt x="3501" y="81375"/>
                </a:lnTo>
                <a:lnTo>
                  <a:pt x="879" y="40853"/>
                </a:lnTo>
                <a:lnTo>
                  <a:pt x="0" y="0"/>
                </a:lnTo>
              </a:path>
            </a:pathLst>
          </a:custGeom>
          <a:ln w="36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456340" y="1429909"/>
            <a:ext cx="346075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10">
                <a:solidFill>
                  <a:srgbClr val="008000"/>
                </a:solidFill>
                <a:latin typeface="Arial"/>
                <a:cs typeface="Arial"/>
              </a:rPr>
              <a:t>dai</a:t>
            </a:r>
            <a:r>
              <a:rPr dirty="0" sz="1050" spc="10">
                <a:solidFill>
                  <a:srgbClr val="008000"/>
                </a:solidFill>
                <a:latin typeface="Arial"/>
                <a:cs typeface="Arial"/>
              </a:rPr>
              <a:t>sy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51439" y="1383192"/>
            <a:ext cx="1812925" cy="2070100"/>
          </a:xfrm>
          <a:custGeom>
            <a:avLst/>
            <a:gdLst/>
            <a:ahLst/>
            <a:cxnLst/>
            <a:rect l="l" t="t" r="r" b="b"/>
            <a:pathLst>
              <a:path w="1812925" h="2070100">
                <a:moveTo>
                  <a:pt x="0" y="1034959"/>
                </a:moveTo>
                <a:lnTo>
                  <a:pt x="1108" y="983306"/>
                </a:lnTo>
                <a:lnTo>
                  <a:pt x="4401" y="932308"/>
                </a:lnTo>
                <a:lnTo>
                  <a:pt x="9824" y="882025"/>
                </a:lnTo>
                <a:lnTo>
                  <a:pt x="17327" y="832515"/>
                </a:lnTo>
                <a:lnTo>
                  <a:pt x="26858" y="783839"/>
                </a:lnTo>
                <a:lnTo>
                  <a:pt x="38364" y="736056"/>
                </a:lnTo>
                <a:lnTo>
                  <a:pt x="51794" y="689224"/>
                </a:lnTo>
                <a:lnTo>
                  <a:pt x="67096" y="643404"/>
                </a:lnTo>
                <a:lnTo>
                  <a:pt x="84217" y="598654"/>
                </a:lnTo>
                <a:lnTo>
                  <a:pt x="103107" y="555034"/>
                </a:lnTo>
                <a:lnTo>
                  <a:pt x="123713" y="512603"/>
                </a:lnTo>
                <a:lnTo>
                  <a:pt x="145983" y="471421"/>
                </a:lnTo>
                <a:lnTo>
                  <a:pt x="169865" y="431546"/>
                </a:lnTo>
                <a:lnTo>
                  <a:pt x="195308" y="393038"/>
                </a:lnTo>
                <a:lnTo>
                  <a:pt x="222259" y="355957"/>
                </a:lnTo>
                <a:lnTo>
                  <a:pt x="250667" y="320361"/>
                </a:lnTo>
                <a:lnTo>
                  <a:pt x="280479" y="286310"/>
                </a:lnTo>
                <a:lnTo>
                  <a:pt x="311645" y="253864"/>
                </a:lnTo>
                <a:lnTo>
                  <a:pt x="344111" y="223081"/>
                </a:lnTo>
                <a:lnTo>
                  <a:pt x="377826" y="194020"/>
                </a:lnTo>
                <a:lnTo>
                  <a:pt x="412738" y="166742"/>
                </a:lnTo>
                <a:lnTo>
                  <a:pt x="448795" y="141306"/>
                </a:lnTo>
                <a:lnTo>
                  <a:pt x="485946" y="117770"/>
                </a:lnTo>
                <a:lnTo>
                  <a:pt x="524138" y="96194"/>
                </a:lnTo>
                <a:lnTo>
                  <a:pt x="563319" y="76638"/>
                </a:lnTo>
                <a:lnTo>
                  <a:pt x="603438" y="59160"/>
                </a:lnTo>
                <a:lnTo>
                  <a:pt x="644442" y="43820"/>
                </a:lnTo>
                <a:lnTo>
                  <a:pt x="686280" y="30678"/>
                </a:lnTo>
                <a:lnTo>
                  <a:pt x="728900" y="19792"/>
                </a:lnTo>
                <a:lnTo>
                  <a:pt x="772250" y="11222"/>
                </a:lnTo>
                <a:lnTo>
                  <a:pt x="816278" y="5027"/>
                </a:lnTo>
                <a:lnTo>
                  <a:pt x="860932" y="1266"/>
                </a:lnTo>
                <a:lnTo>
                  <a:pt x="906160" y="0"/>
                </a:lnTo>
                <a:lnTo>
                  <a:pt x="951388" y="1266"/>
                </a:lnTo>
                <a:lnTo>
                  <a:pt x="996043" y="5027"/>
                </a:lnTo>
                <a:lnTo>
                  <a:pt x="1040071" y="11222"/>
                </a:lnTo>
                <a:lnTo>
                  <a:pt x="1083421" y="19792"/>
                </a:lnTo>
                <a:lnTo>
                  <a:pt x="1126042" y="30678"/>
                </a:lnTo>
                <a:lnTo>
                  <a:pt x="1167881" y="43820"/>
                </a:lnTo>
                <a:lnTo>
                  <a:pt x="1208886" y="59160"/>
                </a:lnTo>
                <a:lnTo>
                  <a:pt x="1249006" y="76638"/>
                </a:lnTo>
                <a:lnTo>
                  <a:pt x="1288188" y="96194"/>
                </a:lnTo>
                <a:lnTo>
                  <a:pt x="1326381" y="117770"/>
                </a:lnTo>
                <a:lnTo>
                  <a:pt x="1363533" y="141306"/>
                </a:lnTo>
                <a:lnTo>
                  <a:pt x="1399591" y="166742"/>
                </a:lnTo>
                <a:lnTo>
                  <a:pt x="1434505" y="194020"/>
                </a:lnTo>
                <a:lnTo>
                  <a:pt x="1468221" y="223081"/>
                </a:lnTo>
                <a:lnTo>
                  <a:pt x="1500688" y="253864"/>
                </a:lnTo>
                <a:lnTo>
                  <a:pt x="1531855" y="286310"/>
                </a:lnTo>
                <a:lnTo>
                  <a:pt x="1561669" y="320361"/>
                </a:lnTo>
                <a:lnTo>
                  <a:pt x="1590078" y="355957"/>
                </a:lnTo>
                <a:lnTo>
                  <a:pt x="1617030" y="393038"/>
                </a:lnTo>
                <a:lnTo>
                  <a:pt x="1642474" y="431546"/>
                </a:lnTo>
                <a:lnTo>
                  <a:pt x="1666358" y="471421"/>
                </a:lnTo>
                <a:lnTo>
                  <a:pt x="1688629" y="512603"/>
                </a:lnTo>
                <a:lnTo>
                  <a:pt x="1709236" y="555034"/>
                </a:lnTo>
                <a:lnTo>
                  <a:pt x="1728127" y="598654"/>
                </a:lnTo>
                <a:lnTo>
                  <a:pt x="1745250" y="643404"/>
                </a:lnTo>
                <a:lnTo>
                  <a:pt x="1760552" y="689224"/>
                </a:lnTo>
                <a:lnTo>
                  <a:pt x="1773983" y="736056"/>
                </a:lnTo>
                <a:lnTo>
                  <a:pt x="1785490" y="783839"/>
                </a:lnTo>
                <a:lnTo>
                  <a:pt x="1795021" y="832515"/>
                </a:lnTo>
                <a:lnTo>
                  <a:pt x="1802525" y="882025"/>
                </a:lnTo>
                <a:lnTo>
                  <a:pt x="1807949" y="932308"/>
                </a:lnTo>
                <a:lnTo>
                  <a:pt x="1811241" y="983306"/>
                </a:lnTo>
                <a:lnTo>
                  <a:pt x="1812350" y="1034959"/>
                </a:lnTo>
                <a:lnTo>
                  <a:pt x="1811241" y="1086617"/>
                </a:lnTo>
                <a:lnTo>
                  <a:pt x="1807949" y="1137619"/>
                </a:lnTo>
                <a:lnTo>
                  <a:pt x="1802525" y="1187906"/>
                </a:lnTo>
                <a:lnTo>
                  <a:pt x="1795021" y="1237418"/>
                </a:lnTo>
                <a:lnTo>
                  <a:pt x="1785490" y="1286097"/>
                </a:lnTo>
                <a:lnTo>
                  <a:pt x="1773983" y="1333883"/>
                </a:lnTo>
                <a:lnTo>
                  <a:pt x="1760552" y="1380717"/>
                </a:lnTo>
                <a:lnTo>
                  <a:pt x="1745250" y="1426540"/>
                </a:lnTo>
                <a:lnTo>
                  <a:pt x="1728127" y="1471291"/>
                </a:lnTo>
                <a:lnTo>
                  <a:pt x="1709236" y="1514913"/>
                </a:lnTo>
                <a:lnTo>
                  <a:pt x="1688629" y="1557345"/>
                </a:lnTo>
                <a:lnTo>
                  <a:pt x="1666358" y="1598529"/>
                </a:lnTo>
                <a:lnTo>
                  <a:pt x="1642474" y="1638404"/>
                </a:lnTo>
                <a:lnTo>
                  <a:pt x="1617030" y="1676913"/>
                </a:lnTo>
                <a:lnTo>
                  <a:pt x="1590078" y="1713994"/>
                </a:lnTo>
                <a:lnTo>
                  <a:pt x="1561669" y="1749591"/>
                </a:lnTo>
                <a:lnTo>
                  <a:pt x="1531855" y="1783642"/>
                </a:lnTo>
                <a:lnTo>
                  <a:pt x="1500688" y="1816088"/>
                </a:lnTo>
                <a:lnTo>
                  <a:pt x="1468221" y="1846871"/>
                </a:lnTo>
                <a:lnTo>
                  <a:pt x="1434505" y="1875931"/>
                </a:lnTo>
                <a:lnTo>
                  <a:pt x="1399591" y="1903209"/>
                </a:lnTo>
                <a:lnTo>
                  <a:pt x="1363533" y="1928646"/>
                </a:lnTo>
                <a:lnTo>
                  <a:pt x="1326381" y="1952181"/>
                </a:lnTo>
                <a:lnTo>
                  <a:pt x="1288188" y="1973757"/>
                </a:lnTo>
                <a:lnTo>
                  <a:pt x="1249006" y="1993313"/>
                </a:lnTo>
                <a:lnTo>
                  <a:pt x="1208886" y="2010790"/>
                </a:lnTo>
                <a:lnTo>
                  <a:pt x="1167881" y="2026129"/>
                </a:lnTo>
                <a:lnTo>
                  <a:pt x="1126042" y="2039272"/>
                </a:lnTo>
                <a:lnTo>
                  <a:pt x="1083421" y="2050157"/>
                </a:lnTo>
                <a:lnTo>
                  <a:pt x="1040071" y="2058727"/>
                </a:lnTo>
                <a:lnTo>
                  <a:pt x="996043" y="2064922"/>
                </a:lnTo>
                <a:lnTo>
                  <a:pt x="951388" y="2068682"/>
                </a:lnTo>
                <a:lnTo>
                  <a:pt x="906160" y="2069949"/>
                </a:lnTo>
                <a:lnTo>
                  <a:pt x="860932" y="2068682"/>
                </a:lnTo>
                <a:lnTo>
                  <a:pt x="816278" y="2064922"/>
                </a:lnTo>
                <a:lnTo>
                  <a:pt x="772250" y="2058727"/>
                </a:lnTo>
                <a:lnTo>
                  <a:pt x="728901" y="2050157"/>
                </a:lnTo>
                <a:lnTo>
                  <a:pt x="686281" y="2039272"/>
                </a:lnTo>
                <a:lnTo>
                  <a:pt x="644443" y="2026129"/>
                </a:lnTo>
                <a:lnTo>
                  <a:pt x="603438" y="2010790"/>
                </a:lnTo>
                <a:lnTo>
                  <a:pt x="563320" y="1993313"/>
                </a:lnTo>
                <a:lnTo>
                  <a:pt x="524139" y="1973757"/>
                </a:lnTo>
                <a:lnTo>
                  <a:pt x="485947" y="1952181"/>
                </a:lnTo>
                <a:lnTo>
                  <a:pt x="448797" y="1928646"/>
                </a:lnTo>
                <a:lnTo>
                  <a:pt x="412740" y="1903209"/>
                </a:lnTo>
                <a:lnTo>
                  <a:pt x="377828" y="1875931"/>
                </a:lnTo>
                <a:lnTo>
                  <a:pt x="344113" y="1846871"/>
                </a:lnTo>
                <a:lnTo>
                  <a:pt x="311647" y="1816088"/>
                </a:lnTo>
                <a:lnTo>
                  <a:pt x="280482" y="1783642"/>
                </a:lnTo>
                <a:lnTo>
                  <a:pt x="250670" y="1749591"/>
                </a:lnTo>
                <a:lnTo>
                  <a:pt x="222262" y="1713994"/>
                </a:lnTo>
                <a:lnTo>
                  <a:pt x="195311" y="1676913"/>
                </a:lnTo>
                <a:lnTo>
                  <a:pt x="169868" y="1638404"/>
                </a:lnTo>
                <a:lnTo>
                  <a:pt x="145986" y="1598529"/>
                </a:lnTo>
                <a:lnTo>
                  <a:pt x="123717" y="1557345"/>
                </a:lnTo>
                <a:lnTo>
                  <a:pt x="103111" y="1514913"/>
                </a:lnTo>
                <a:lnTo>
                  <a:pt x="84221" y="1471291"/>
                </a:lnTo>
                <a:lnTo>
                  <a:pt x="67100" y="1426540"/>
                </a:lnTo>
                <a:lnTo>
                  <a:pt x="51798" y="1380717"/>
                </a:lnTo>
                <a:lnTo>
                  <a:pt x="38368" y="1333883"/>
                </a:lnTo>
                <a:lnTo>
                  <a:pt x="26862" y="1286097"/>
                </a:lnTo>
                <a:lnTo>
                  <a:pt x="17332" y="1237418"/>
                </a:lnTo>
                <a:lnTo>
                  <a:pt x="9829" y="1187906"/>
                </a:lnTo>
                <a:lnTo>
                  <a:pt x="4405" y="1137619"/>
                </a:lnTo>
                <a:lnTo>
                  <a:pt x="1113" y="1086617"/>
                </a:lnTo>
                <a:lnTo>
                  <a:pt x="4" y="1034959"/>
                </a:lnTo>
                <a:close/>
              </a:path>
            </a:pathLst>
          </a:custGeom>
          <a:ln w="36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617622" y="1573839"/>
            <a:ext cx="391795" cy="1898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50" spc="10">
                <a:solidFill>
                  <a:srgbClr val="FF0066"/>
                </a:solidFill>
                <a:latin typeface="Arial"/>
                <a:cs typeface="Arial"/>
              </a:rPr>
              <a:t>flower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68280" y="1548761"/>
            <a:ext cx="764540" cy="1751964"/>
          </a:xfrm>
          <a:custGeom>
            <a:avLst/>
            <a:gdLst/>
            <a:ahLst/>
            <a:cxnLst/>
            <a:rect l="l" t="t" r="r" b="b"/>
            <a:pathLst>
              <a:path w="764540" h="1751964">
                <a:moveTo>
                  <a:pt x="0" y="875761"/>
                </a:moveTo>
                <a:lnTo>
                  <a:pt x="1048" y="810402"/>
                </a:lnTo>
                <a:lnTo>
                  <a:pt x="4143" y="746347"/>
                </a:lnTo>
                <a:lnTo>
                  <a:pt x="9212" y="683767"/>
                </a:lnTo>
                <a:lnTo>
                  <a:pt x="16180" y="622829"/>
                </a:lnTo>
                <a:lnTo>
                  <a:pt x="24973" y="563705"/>
                </a:lnTo>
                <a:lnTo>
                  <a:pt x="35518" y="506562"/>
                </a:lnTo>
                <a:lnTo>
                  <a:pt x="47740" y="451570"/>
                </a:lnTo>
                <a:lnTo>
                  <a:pt x="61566" y="398899"/>
                </a:lnTo>
                <a:lnTo>
                  <a:pt x="76922" y="348719"/>
                </a:lnTo>
                <a:lnTo>
                  <a:pt x="93733" y="301197"/>
                </a:lnTo>
                <a:lnTo>
                  <a:pt x="111926" y="256504"/>
                </a:lnTo>
                <a:lnTo>
                  <a:pt x="131426" y="214809"/>
                </a:lnTo>
                <a:lnTo>
                  <a:pt x="152161" y="176281"/>
                </a:lnTo>
                <a:lnTo>
                  <a:pt x="174055" y="141090"/>
                </a:lnTo>
                <a:lnTo>
                  <a:pt x="197036" y="109405"/>
                </a:lnTo>
                <a:lnTo>
                  <a:pt x="245959" y="57230"/>
                </a:lnTo>
                <a:lnTo>
                  <a:pt x="298338" y="21110"/>
                </a:lnTo>
                <a:lnTo>
                  <a:pt x="353583" y="2402"/>
                </a:lnTo>
                <a:lnTo>
                  <a:pt x="382095" y="0"/>
                </a:lnTo>
                <a:lnTo>
                  <a:pt x="410613" y="2402"/>
                </a:lnTo>
                <a:lnTo>
                  <a:pt x="438561" y="9495"/>
                </a:lnTo>
                <a:lnTo>
                  <a:pt x="492454" y="37078"/>
                </a:lnTo>
                <a:lnTo>
                  <a:pt x="543183" y="81395"/>
                </a:lnTo>
                <a:lnTo>
                  <a:pt x="590156" y="141090"/>
                </a:lnTo>
                <a:lnTo>
                  <a:pt x="612050" y="176281"/>
                </a:lnTo>
                <a:lnTo>
                  <a:pt x="632783" y="214809"/>
                </a:lnTo>
                <a:lnTo>
                  <a:pt x="652282" y="256504"/>
                </a:lnTo>
                <a:lnTo>
                  <a:pt x="670473" y="301197"/>
                </a:lnTo>
                <a:lnTo>
                  <a:pt x="687282" y="348719"/>
                </a:lnTo>
                <a:lnTo>
                  <a:pt x="702636" y="398899"/>
                </a:lnTo>
                <a:lnTo>
                  <a:pt x="716459" y="451570"/>
                </a:lnTo>
                <a:lnTo>
                  <a:pt x="728679" y="506562"/>
                </a:lnTo>
                <a:lnTo>
                  <a:pt x="739222" y="563705"/>
                </a:lnTo>
                <a:lnTo>
                  <a:pt x="748014" y="622829"/>
                </a:lnTo>
                <a:lnTo>
                  <a:pt x="754980" y="683767"/>
                </a:lnTo>
                <a:lnTo>
                  <a:pt x="760048" y="746347"/>
                </a:lnTo>
                <a:lnTo>
                  <a:pt x="763142" y="810402"/>
                </a:lnTo>
                <a:lnTo>
                  <a:pt x="764190" y="875761"/>
                </a:lnTo>
                <a:lnTo>
                  <a:pt x="763142" y="941114"/>
                </a:lnTo>
                <a:lnTo>
                  <a:pt x="760048" y="1005163"/>
                </a:lnTo>
                <a:lnTo>
                  <a:pt x="754980" y="1067739"/>
                </a:lnTo>
                <a:lnTo>
                  <a:pt x="748014" y="1128672"/>
                </a:lnTo>
                <a:lnTo>
                  <a:pt x="739222" y="1187793"/>
                </a:lnTo>
                <a:lnTo>
                  <a:pt x="728679" y="1244932"/>
                </a:lnTo>
                <a:lnTo>
                  <a:pt x="716459" y="1299921"/>
                </a:lnTo>
                <a:lnTo>
                  <a:pt x="702636" y="1352589"/>
                </a:lnTo>
                <a:lnTo>
                  <a:pt x="687282" y="1402768"/>
                </a:lnTo>
                <a:lnTo>
                  <a:pt x="670473" y="1450289"/>
                </a:lnTo>
                <a:lnTo>
                  <a:pt x="652282" y="1494980"/>
                </a:lnTo>
                <a:lnTo>
                  <a:pt x="632783" y="1536675"/>
                </a:lnTo>
                <a:lnTo>
                  <a:pt x="612050" y="1575202"/>
                </a:lnTo>
                <a:lnTo>
                  <a:pt x="590156" y="1610393"/>
                </a:lnTo>
                <a:lnTo>
                  <a:pt x="567176" y="1642078"/>
                </a:lnTo>
                <a:lnTo>
                  <a:pt x="518251" y="1694253"/>
                </a:lnTo>
                <a:lnTo>
                  <a:pt x="465866" y="1730372"/>
                </a:lnTo>
                <a:lnTo>
                  <a:pt x="410613" y="1749081"/>
                </a:lnTo>
                <a:lnTo>
                  <a:pt x="382095" y="1751484"/>
                </a:lnTo>
                <a:lnTo>
                  <a:pt x="353583" y="1749081"/>
                </a:lnTo>
                <a:lnTo>
                  <a:pt x="325639" y="1741988"/>
                </a:lnTo>
                <a:lnTo>
                  <a:pt x="271753" y="1714404"/>
                </a:lnTo>
                <a:lnTo>
                  <a:pt x="221028" y="1670087"/>
                </a:lnTo>
                <a:lnTo>
                  <a:pt x="174055" y="1610393"/>
                </a:lnTo>
                <a:lnTo>
                  <a:pt x="152161" y="1575202"/>
                </a:lnTo>
                <a:lnTo>
                  <a:pt x="131426" y="1536675"/>
                </a:lnTo>
                <a:lnTo>
                  <a:pt x="111926" y="1494980"/>
                </a:lnTo>
                <a:lnTo>
                  <a:pt x="93733" y="1450289"/>
                </a:lnTo>
                <a:lnTo>
                  <a:pt x="76922" y="1402768"/>
                </a:lnTo>
                <a:lnTo>
                  <a:pt x="61566" y="1352589"/>
                </a:lnTo>
                <a:lnTo>
                  <a:pt x="47740" y="1299921"/>
                </a:lnTo>
                <a:lnTo>
                  <a:pt x="35518" y="1244932"/>
                </a:lnTo>
                <a:lnTo>
                  <a:pt x="24973" y="1187793"/>
                </a:lnTo>
                <a:lnTo>
                  <a:pt x="16180" y="1128672"/>
                </a:lnTo>
                <a:lnTo>
                  <a:pt x="9212" y="1067739"/>
                </a:lnTo>
                <a:lnTo>
                  <a:pt x="4143" y="1005163"/>
                </a:lnTo>
                <a:lnTo>
                  <a:pt x="1048" y="941114"/>
                </a:lnTo>
                <a:lnTo>
                  <a:pt x="0" y="875761"/>
                </a:lnTo>
                <a:close/>
              </a:path>
            </a:pathLst>
          </a:custGeom>
          <a:ln w="367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976713" y="1658020"/>
            <a:ext cx="323215" cy="1898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050" spc="10">
                <a:solidFill>
                  <a:srgbClr val="0000FF"/>
                </a:solidFill>
                <a:latin typeface="Arial"/>
                <a:cs typeface="Arial"/>
              </a:rPr>
              <a:t>pl</a:t>
            </a:r>
            <a:r>
              <a:rPr dirty="0" sz="1050" spc="15">
                <a:solidFill>
                  <a:srgbClr val="0000FF"/>
                </a:solidFill>
                <a:latin typeface="Arial"/>
                <a:cs typeface="Arial"/>
              </a:rPr>
              <a:t>an</a:t>
            </a:r>
            <a:r>
              <a:rPr dirty="0" sz="1050" spc="5">
                <a:solidFill>
                  <a:srgbClr val="0000FF"/>
                </a:solidFill>
                <a:latin typeface="Arial"/>
                <a:cs typeface="Arial"/>
              </a:rPr>
              <a:t>t</a:t>
            </a:r>
            <a:endParaRPr sz="10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38561" y="2850443"/>
            <a:ext cx="436245" cy="76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semantic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13263" y="2983014"/>
            <a:ext cx="553085" cy="197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12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0063" y="2087987"/>
            <a:ext cx="617220" cy="6610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4780" indent="-132715">
              <a:lnSpc>
                <a:spcPts val="835"/>
              </a:lnSpc>
              <a:spcBef>
                <a:spcPts val="95"/>
              </a:spcBef>
              <a:buAutoNum type="arabicPeriod"/>
              <a:tabLst>
                <a:tab pos="145415" algn="l"/>
              </a:tabLst>
            </a:pPr>
            <a:r>
              <a:rPr dirty="0" sz="700" spc="-5">
                <a:solidFill>
                  <a:srgbClr val="0000FF"/>
                </a:solidFill>
                <a:latin typeface="Arial"/>
                <a:cs typeface="Arial"/>
              </a:rPr>
              <a:t>Living</a:t>
            </a:r>
            <a:endParaRPr sz="700">
              <a:latin typeface="Arial"/>
              <a:cs typeface="Arial"/>
            </a:endParaRPr>
          </a:p>
          <a:p>
            <a:pPr marL="144780">
              <a:lnSpc>
                <a:spcPts val="835"/>
              </a:lnSpc>
            </a:pPr>
            <a:r>
              <a:rPr dirty="0" sz="700" spc="-5">
                <a:solidFill>
                  <a:srgbClr val="0000FF"/>
                </a:solidFill>
                <a:latin typeface="Arial"/>
                <a:cs typeface="Arial"/>
              </a:rPr>
              <a:t>organism</a:t>
            </a:r>
            <a:endParaRPr sz="700">
              <a:latin typeface="Arial"/>
              <a:cs typeface="Arial"/>
            </a:endParaRPr>
          </a:p>
          <a:p>
            <a:pPr marL="144780" marR="145415" indent="-132715">
              <a:lnSpc>
                <a:spcPts val="830"/>
              </a:lnSpc>
              <a:spcBef>
                <a:spcPts val="30"/>
              </a:spcBef>
              <a:buAutoNum type="arabicPeriod" startAt="2"/>
              <a:tabLst>
                <a:tab pos="145415" algn="l"/>
              </a:tabLst>
            </a:pPr>
            <a:r>
              <a:rPr dirty="0" sz="700" spc="-5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dirty="0" sz="700" spc="-1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dirty="0" sz="700" spc="-5">
                <a:solidFill>
                  <a:srgbClr val="0000FF"/>
                </a:solidFill>
                <a:latin typeface="Arial"/>
                <a:cs typeface="Arial"/>
              </a:rPr>
              <a:t>tracts  </a:t>
            </a:r>
            <a:r>
              <a:rPr dirty="0" sz="700" spc="-10">
                <a:solidFill>
                  <a:srgbClr val="0000FF"/>
                </a:solidFill>
                <a:latin typeface="Arial"/>
                <a:cs typeface="Arial"/>
              </a:rPr>
              <a:t>water</a:t>
            </a:r>
            <a:endParaRPr sz="700">
              <a:latin typeface="Arial"/>
              <a:cs typeface="Arial"/>
            </a:endParaRPr>
          </a:p>
          <a:p>
            <a:pPr marL="144780" indent="-132715">
              <a:lnSpc>
                <a:spcPts val="805"/>
              </a:lnSpc>
              <a:buAutoNum type="arabicPeriod" startAt="2"/>
              <a:tabLst>
                <a:tab pos="145415" algn="l"/>
              </a:tabLst>
            </a:pPr>
            <a:r>
              <a:rPr dirty="0" sz="700" spc="-5">
                <a:solidFill>
                  <a:srgbClr val="0000FF"/>
                </a:solidFill>
                <a:latin typeface="Arial"/>
                <a:cs typeface="Arial"/>
              </a:rPr>
              <a:t>Photo-</a:t>
            </a:r>
            <a:endParaRPr sz="700">
              <a:latin typeface="Arial"/>
              <a:cs typeface="Arial"/>
            </a:endParaRPr>
          </a:p>
          <a:p>
            <a:pPr marL="144780">
              <a:lnSpc>
                <a:spcPts val="835"/>
              </a:lnSpc>
            </a:pPr>
            <a:r>
              <a:rPr dirty="0" sz="700" spc="-5">
                <a:solidFill>
                  <a:srgbClr val="0000FF"/>
                </a:solidFill>
                <a:latin typeface="Arial"/>
                <a:cs typeface="Arial"/>
              </a:rPr>
              <a:t>s</a:t>
            </a:r>
            <a:r>
              <a:rPr dirty="0" sz="700" spc="-15">
                <a:solidFill>
                  <a:srgbClr val="0000FF"/>
                </a:solidFill>
                <a:latin typeface="Arial"/>
                <a:cs typeface="Arial"/>
              </a:rPr>
              <a:t>y</a:t>
            </a:r>
            <a:r>
              <a:rPr dirty="0" sz="700" spc="-5">
                <a:solidFill>
                  <a:srgbClr val="0000FF"/>
                </a:solidFill>
                <a:latin typeface="Arial"/>
                <a:cs typeface="Arial"/>
              </a:rPr>
              <a:t>nt</a:t>
            </a:r>
            <a:r>
              <a:rPr dirty="0" sz="700" spc="-10">
                <a:solidFill>
                  <a:srgbClr val="0000FF"/>
                </a:solidFill>
                <a:latin typeface="Arial"/>
                <a:cs typeface="Arial"/>
              </a:rPr>
              <a:t>h</a:t>
            </a:r>
            <a:r>
              <a:rPr dirty="0" sz="700" spc="-5">
                <a:solidFill>
                  <a:srgbClr val="0000FF"/>
                </a:solidFill>
                <a:latin typeface="Arial"/>
                <a:cs typeface="Arial"/>
              </a:rPr>
              <a:t>es</a:t>
            </a:r>
            <a:r>
              <a:rPr dirty="0" sz="700" spc="-10">
                <a:solidFill>
                  <a:srgbClr val="0000FF"/>
                </a:solidFill>
                <a:latin typeface="Arial"/>
                <a:cs typeface="Arial"/>
              </a:rPr>
              <a:t>i</a:t>
            </a:r>
            <a:r>
              <a:rPr dirty="0" sz="700" spc="-5">
                <a:solidFill>
                  <a:srgbClr val="0000FF"/>
                </a:solidFill>
                <a:latin typeface="Arial"/>
                <a:cs typeface="Arial"/>
              </a:rPr>
              <a:t>ses</a:t>
            </a:r>
            <a:endParaRPr sz="7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84597" y="2029188"/>
            <a:ext cx="713740" cy="8724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4780" indent="-132715">
              <a:lnSpc>
                <a:spcPts val="835"/>
              </a:lnSpc>
              <a:spcBef>
                <a:spcPts val="95"/>
              </a:spcBef>
              <a:buAutoNum type="arabicPeriod"/>
              <a:tabLst>
                <a:tab pos="145415" algn="l"/>
              </a:tabLst>
            </a:pPr>
            <a:r>
              <a:rPr dirty="0" sz="700" spc="-5">
                <a:solidFill>
                  <a:srgbClr val="0000FF"/>
                </a:solidFill>
                <a:latin typeface="Arial"/>
                <a:cs typeface="Arial"/>
              </a:rPr>
              <a:t>Living</a:t>
            </a:r>
            <a:endParaRPr sz="700">
              <a:latin typeface="Arial"/>
              <a:cs typeface="Arial"/>
            </a:endParaRPr>
          </a:p>
          <a:p>
            <a:pPr marL="144780">
              <a:lnSpc>
                <a:spcPts val="835"/>
              </a:lnSpc>
            </a:pPr>
            <a:r>
              <a:rPr dirty="0" sz="700" spc="-5">
                <a:solidFill>
                  <a:srgbClr val="0000FF"/>
                </a:solidFill>
                <a:latin typeface="Arial"/>
                <a:cs typeface="Arial"/>
              </a:rPr>
              <a:t>organism</a:t>
            </a:r>
            <a:endParaRPr sz="700">
              <a:latin typeface="Arial"/>
              <a:cs typeface="Arial"/>
            </a:endParaRPr>
          </a:p>
          <a:p>
            <a:pPr marL="144780" indent="-132715">
              <a:lnSpc>
                <a:spcPts val="835"/>
              </a:lnSpc>
              <a:buAutoNum type="arabicPeriod" startAt="2"/>
              <a:tabLst>
                <a:tab pos="145415" algn="l"/>
              </a:tabLst>
            </a:pPr>
            <a:r>
              <a:rPr dirty="0" sz="700" spc="-5">
                <a:solidFill>
                  <a:srgbClr val="0000FF"/>
                </a:solidFill>
                <a:latin typeface="Arial"/>
                <a:cs typeface="Arial"/>
              </a:rPr>
              <a:t>Extracts</a:t>
            </a:r>
            <a:r>
              <a:rPr dirty="0" sz="7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0000FF"/>
                </a:solidFill>
                <a:latin typeface="Arial"/>
                <a:cs typeface="Arial"/>
              </a:rPr>
              <a:t>water</a:t>
            </a:r>
            <a:endParaRPr sz="700">
              <a:latin typeface="Arial"/>
              <a:cs typeface="Arial"/>
            </a:endParaRPr>
          </a:p>
          <a:p>
            <a:pPr marL="144780" indent="-132715">
              <a:lnSpc>
                <a:spcPts val="835"/>
              </a:lnSpc>
              <a:buAutoNum type="arabicPeriod" startAt="2"/>
              <a:tabLst>
                <a:tab pos="145415" algn="l"/>
              </a:tabLst>
            </a:pPr>
            <a:r>
              <a:rPr dirty="0" sz="700" spc="-5">
                <a:solidFill>
                  <a:srgbClr val="0000FF"/>
                </a:solidFill>
                <a:latin typeface="Arial"/>
                <a:cs typeface="Arial"/>
              </a:rPr>
              <a:t>Photo-</a:t>
            </a:r>
            <a:endParaRPr sz="700">
              <a:latin typeface="Arial"/>
              <a:cs typeface="Arial"/>
            </a:endParaRPr>
          </a:p>
          <a:p>
            <a:pPr marL="144780">
              <a:lnSpc>
                <a:spcPts val="835"/>
              </a:lnSpc>
            </a:pPr>
            <a:r>
              <a:rPr dirty="0" sz="700" spc="-5">
                <a:solidFill>
                  <a:srgbClr val="0000FF"/>
                </a:solidFill>
                <a:latin typeface="Arial"/>
                <a:cs typeface="Arial"/>
              </a:rPr>
              <a:t>synthesises</a:t>
            </a:r>
            <a:endParaRPr sz="700">
              <a:latin typeface="Arial"/>
              <a:cs typeface="Arial"/>
            </a:endParaRPr>
          </a:p>
          <a:p>
            <a:pPr marL="144780" marR="42545" indent="-132715">
              <a:lnSpc>
                <a:spcPts val="830"/>
              </a:lnSpc>
              <a:spcBef>
                <a:spcPts val="30"/>
              </a:spcBef>
              <a:buAutoNum type="arabicPeriod" startAt="4"/>
              <a:tabLst>
                <a:tab pos="145415" algn="l"/>
              </a:tabLst>
            </a:pPr>
            <a:r>
              <a:rPr dirty="0" sz="700" spc="-5">
                <a:solidFill>
                  <a:srgbClr val="FF0066"/>
                </a:solidFill>
                <a:latin typeface="Arial"/>
                <a:cs typeface="Arial"/>
              </a:rPr>
              <a:t>R</a:t>
            </a:r>
            <a:r>
              <a:rPr dirty="0" sz="700" spc="-10">
                <a:solidFill>
                  <a:srgbClr val="FF0066"/>
                </a:solidFill>
                <a:latin typeface="Arial"/>
                <a:cs typeface="Arial"/>
              </a:rPr>
              <a:t>e</a:t>
            </a:r>
            <a:r>
              <a:rPr dirty="0" sz="700" spc="-5">
                <a:solidFill>
                  <a:srgbClr val="FF0066"/>
                </a:solidFill>
                <a:latin typeface="Arial"/>
                <a:cs typeface="Arial"/>
              </a:rPr>
              <a:t>pr</a:t>
            </a:r>
            <a:r>
              <a:rPr dirty="0" sz="700" spc="-10">
                <a:solidFill>
                  <a:srgbClr val="FF0066"/>
                </a:solidFill>
                <a:latin typeface="Arial"/>
                <a:cs typeface="Arial"/>
              </a:rPr>
              <a:t>o</a:t>
            </a:r>
            <a:r>
              <a:rPr dirty="0" sz="700" spc="-5">
                <a:solidFill>
                  <a:srgbClr val="FF0066"/>
                </a:solidFill>
                <a:latin typeface="Arial"/>
                <a:cs typeface="Arial"/>
              </a:rPr>
              <a:t>d</a:t>
            </a:r>
            <a:r>
              <a:rPr dirty="0" sz="700" spc="-10">
                <a:solidFill>
                  <a:srgbClr val="FF0066"/>
                </a:solidFill>
                <a:latin typeface="Arial"/>
                <a:cs typeface="Arial"/>
              </a:rPr>
              <a:t>u</a:t>
            </a:r>
            <a:r>
              <a:rPr dirty="0" sz="700" spc="-5">
                <a:solidFill>
                  <a:srgbClr val="FF0066"/>
                </a:solidFill>
                <a:latin typeface="Arial"/>
                <a:cs typeface="Arial"/>
              </a:rPr>
              <a:t>ctive  </a:t>
            </a:r>
            <a:r>
              <a:rPr dirty="0" sz="700" spc="-5">
                <a:solidFill>
                  <a:srgbClr val="FF0066"/>
                </a:solidFill>
                <a:latin typeface="Arial"/>
                <a:cs typeface="Arial"/>
              </a:rPr>
              <a:t>role</a:t>
            </a:r>
            <a:endParaRPr sz="700">
              <a:latin typeface="Arial"/>
              <a:cs typeface="Arial"/>
            </a:endParaRPr>
          </a:p>
          <a:p>
            <a:pPr marL="144780" indent="-132715">
              <a:lnSpc>
                <a:spcPts val="810"/>
              </a:lnSpc>
              <a:buAutoNum type="arabicPeriod" startAt="4"/>
              <a:tabLst>
                <a:tab pos="145415" algn="l"/>
              </a:tabLst>
            </a:pPr>
            <a:r>
              <a:rPr dirty="0" sz="700" spc="-5">
                <a:solidFill>
                  <a:srgbClr val="FF0066"/>
                </a:solidFill>
                <a:latin typeface="Arial"/>
                <a:cs typeface="Arial"/>
              </a:rPr>
              <a:t>Petals</a:t>
            </a:r>
            <a:endParaRPr sz="7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66679" y="1911590"/>
            <a:ext cx="713740" cy="9785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4780" indent="-132715">
              <a:lnSpc>
                <a:spcPts val="835"/>
              </a:lnSpc>
              <a:spcBef>
                <a:spcPts val="95"/>
              </a:spcBef>
              <a:buAutoNum type="arabicPeriod"/>
              <a:tabLst>
                <a:tab pos="145415" algn="l"/>
              </a:tabLst>
            </a:pPr>
            <a:r>
              <a:rPr dirty="0" sz="700" spc="-5">
                <a:solidFill>
                  <a:srgbClr val="0000FF"/>
                </a:solidFill>
                <a:latin typeface="Arial"/>
                <a:cs typeface="Arial"/>
              </a:rPr>
              <a:t>Living</a:t>
            </a:r>
            <a:endParaRPr sz="700">
              <a:latin typeface="Arial"/>
              <a:cs typeface="Arial"/>
            </a:endParaRPr>
          </a:p>
          <a:p>
            <a:pPr marL="144780">
              <a:lnSpc>
                <a:spcPts val="835"/>
              </a:lnSpc>
            </a:pPr>
            <a:r>
              <a:rPr dirty="0" sz="700" spc="-5">
                <a:solidFill>
                  <a:srgbClr val="0000FF"/>
                </a:solidFill>
                <a:latin typeface="Arial"/>
                <a:cs typeface="Arial"/>
              </a:rPr>
              <a:t>organism</a:t>
            </a:r>
            <a:endParaRPr sz="700">
              <a:latin typeface="Arial"/>
              <a:cs typeface="Arial"/>
            </a:endParaRPr>
          </a:p>
          <a:p>
            <a:pPr marL="144780" indent="-132715">
              <a:lnSpc>
                <a:spcPts val="835"/>
              </a:lnSpc>
              <a:buAutoNum type="arabicPeriod" startAt="2"/>
              <a:tabLst>
                <a:tab pos="145415" algn="l"/>
              </a:tabLst>
            </a:pPr>
            <a:r>
              <a:rPr dirty="0" sz="700" spc="-5">
                <a:solidFill>
                  <a:srgbClr val="0000FF"/>
                </a:solidFill>
                <a:latin typeface="Arial"/>
                <a:cs typeface="Arial"/>
              </a:rPr>
              <a:t>Extracts</a:t>
            </a:r>
            <a:r>
              <a:rPr dirty="0" sz="700" spc="-55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700" spc="-10">
                <a:solidFill>
                  <a:srgbClr val="0000FF"/>
                </a:solidFill>
                <a:latin typeface="Arial"/>
                <a:cs typeface="Arial"/>
              </a:rPr>
              <a:t>water</a:t>
            </a:r>
            <a:endParaRPr sz="700">
              <a:latin typeface="Arial"/>
              <a:cs typeface="Arial"/>
            </a:endParaRPr>
          </a:p>
          <a:p>
            <a:pPr marL="144780" indent="-132715">
              <a:lnSpc>
                <a:spcPts val="835"/>
              </a:lnSpc>
              <a:buAutoNum type="arabicPeriod" startAt="2"/>
              <a:tabLst>
                <a:tab pos="145415" algn="l"/>
              </a:tabLst>
            </a:pPr>
            <a:r>
              <a:rPr dirty="0" sz="700" spc="-5">
                <a:solidFill>
                  <a:srgbClr val="0000FF"/>
                </a:solidFill>
                <a:latin typeface="Arial"/>
                <a:cs typeface="Arial"/>
              </a:rPr>
              <a:t>Photo-</a:t>
            </a:r>
            <a:endParaRPr sz="700">
              <a:latin typeface="Arial"/>
              <a:cs typeface="Arial"/>
            </a:endParaRPr>
          </a:p>
          <a:p>
            <a:pPr marL="144780">
              <a:lnSpc>
                <a:spcPts val="835"/>
              </a:lnSpc>
            </a:pPr>
            <a:r>
              <a:rPr dirty="0" sz="700" spc="-5">
                <a:solidFill>
                  <a:srgbClr val="0000FF"/>
                </a:solidFill>
                <a:latin typeface="Arial"/>
                <a:cs typeface="Arial"/>
              </a:rPr>
              <a:t>synthesises</a:t>
            </a:r>
            <a:endParaRPr sz="700">
              <a:latin typeface="Arial"/>
              <a:cs typeface="Arial"/>
            </a:endParaRPr>
          </a:p>
          <a:p>
            <a:pPr marL="144780" marR="41910" indent="-132715">
              <a:lnSpc>
                <a:spcPts val="830"/>
              </a:lnSpc>
              <a:spcBef>
                <a:spcPts val="30"/>
              </a:spcBef>
              <a:buAutoNum type="arabicPeriod" startAt="4"/>
              <a:tabLst>
                <a:tab pos="145415" algn="l"/>
              </a:tabLst>
            </a:pPr>
            <a:r>
              <a:rPr dirty="0" sz="700" spc="-5">
                <a:solidFill>
                  <a:srgbClr val="FF0066"/>
                </a:solidFill>
                <a:latin typeface="Arial"/>
                <a:cs typeface="Arial"/>
              </a:rPr>
              <a:t>R</a:t>
            </a:r>
            <a:r>
              <a:rPr dirty="0" sz="700" spc="-10">
                <a:solidFill>
                  <a:srgbClr val="FF0066"/>
                </a:solidFill>
                <a:latin typeface="Arial"/>
                <a:cs typeface="Arial"/>
              </a:rPr>
              <a:t>e</a:t>
            </a:r>
            <a:r>
              <a:rPr dirty="0" sz="700" spc="-5">
                <a:solidFill>
                  <a:srgbClr val="FF0066"/>
                </a:solidFill>
                <a:latin typeface="Arial"/>
                <a:cs typeface="Arial"/>
              </a:rPr>
              <a:t>pr</a:t>
            </a:r>
            <a:r>
              <a:rPr dirty="0" sz="700" spc="-10">
                <a:solidFill>
                  <a:srgbClr val="FF0066"/>
                </a:solidFill>
                <a:latin typeface="Arial"/>
                <a:cs typeface="Arial"/>
              </a:rPr>
              <a:t>o</a:t>
            </a:r>
            <a:r>
              <a:rPr dirty="0" sz="700" spc="-5">
                <a:solidFill>
                  <a:srgbClr val="FF0066"/>
                </a:solidFill>
                <a:latin typeface="Arial"/>
                <a:cs typeface="Arial"/>
              </a:rPr>
              <a:t>d</a:t>
            </a:r>
            <a:r>
              <a:rPr dirty="0" sz="700" spc="-10">
                <a:solidFill>
                  <a:srgbClr val="FF0066"/>
                </a:solidFill>
                <a:latin typeface="Arial"/>
                <a:cs typeface="Arial"/>
              </a:rPr>
              <a:t>u</a:t>
            </a:r>
            <a:r>
              <a:rPr dirty="0" sz="700" spc="-5">
                <a:solidFill>
                  <a:srgbClr val="FF0066"/>
                </a:solidFill>
                <a:latin typeface="Arial"/>
                <a:cs typeface="Arial"/>
              </a:rPr>
              <a:t>ctive  </a:t>
            </a:r>
            <a:r>
              <a:rPr dirty="0" sz="700" spc="-5">
                <a:solidFill>
                  <a:srgbClr val="FF0066"/>
                </a:solidFill>
                <a:latin typeface="Arial"/>
                <a:cs typeface="Arial"/>
              </a:rPr>
              <a:t>role</a:t>
            </a:r>
            <a:endParaRPr sz="700">
              <a:latin typeface="Arial"/>
              <a:cs typeface="Arial"/>
            </a:endParaRPr>
          </a:p>
          <a:p>
            <a:pPr marL="144780" indent="-132715">
              <a:lnSpc>
                <a:spcPts val="810"/>
              </a:lnSpc>
              <a:buAutoNum type="arabicPeriod" startAt="4"/>
              <a:tabLst>
                <a:tab pos="145415" algn="l"/>
              </a:tabLst>
            </a:pPr>
            <a:r>
              <a:rPr dirty="0" sz="700" spc="-5">
                <a:solidFill>
                  <a:srgbClr val="008000"/>
                </a:solidFill>
                <a:latin typeface="Arial"/>
                <a:cs typeface="Arial"/>
              </a:rPr>
              <a:t>White</a:t>
            </a:r>
            <a:r>
              <a:rPr dirty="0" sz="700" spc="-90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dirty="0" sz="700" spc="-5">
                <a:solidFill>
                  <a:srgbClr val="008000"/>
                </a:solidFill>
                <a:latin typeface="Arial"/>
                <a:cs typeface="Arial"/>
              </a:rPr>
              <a:t>petals</a:t>
            </a:r>
            <a:endParaRPr sz="700">
              <a:latin typeface="Arial"/>
              <a:cs typeface="Arial"/>
            </a:endParaRPr>
          </a:p>
          <a:p>
            <a:pPr marL="144780" indent="-132715">
              <a:lnSpc>
                <a:spcPts val="835"/>
              </a:lnSpc>
              <a:buAutoNum type="arabicPeriod" startAt="4"/>
              <a:tabLst>
                <a:tab pos="145415" algn="l"/>
              </a:tabLst>
            </a:pPr>
            <a:r>
              <a:rPr dirty="0" sz="700" spc="-20">
                <a:solidFill>
                  <a:srgbClr val="008000"/>
                </a:solidFill>
                <a:latin typeface="Arial"/>
                <a:cs typeface="Arial"/>
              </a:rPr>
              <a:t>Yellow</a:t>
            </a:r>
            <a:r>
              <a:rPr dirty="0" sz="700" spc="-75">
                <a:solidFill>
                  <a:srgbClr val="008000"/>
                </a:solidFill>
                <a:latin typeface="Arial"/>
                <a:cs typeface="Arial"/>
              </a:rPr>
              <a:t> </a:t>
            </a:r>
            <a:r>
              <a:rPr dirty="0" sz="700" spc="-5">
                <a:solidFill>
                  <a:srgbClr val="008000"/>
                </a:solidFill>
                <a:latin typeface="Arial"/>
                <a:cs typeface="Arial"/>
              </a:rPr>
              <a:t>centre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341965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907963"/>
            <a:ext cx="617220" cy="85725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gap?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3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0">
              <a:latin typeface="Verdana"/>
              <a:cs typeface="Verdana"/>
            </a:endParaRPr>
          </a:p>
          <a:p>
            <a:pPr marL="12700" marR="103505">
              <a:lnSpc>
                <a:spcPts val="700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5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264668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82">
                <a:hlinkClick r:id="rId9" action="ppaction://hlinksldjump"/>
              </a:rPr>
              <a:t>Synonmy </a:t>
            </a:r>
            <a:r>
              <a:rPr dirty="0" sz="1000" spc="40">
                <a:hlinkClick r:id="rId9" action="ppaction://hlinksldjump"/>
              </a:rPr>
              <a:t>SYN </a:t>
            </a:r>
            <a:r>
              <a:rPr dirty="0" sz="1000" spc="45">
                <a:hlinkClick r:id="rId9" action="ppaction://hlinksldjump"/>
              </a:rPr>
              <a:t>= </a:t>
            </a:r>
            <a:r>
              <a:rPr dirty="0" sz="1000" spc="-55">
                <a:hlinkClick r:id="rId9" action="ppaction://hlinksldjump"/>
              </a:rPr>
              <a:t>same, </a:t>
            </a:r>
            <a:r>
              <a:rPr dirty="0" sz="1000" spc="75">
                <a:hlinkClick r:id="rId9" action="ppaction://hlinksldjump"/>
              </a:rPr>
              <a:t>NYM </a:t>
            </a:r>
            <a:r>
              <a:rPr dirty="0" sz="1000" spc="45">
                <a:hlinkClick r:id="rId9" action="ppaction://hlinksldjump"/>
              </a:rPr>
              <a:t>=</a:t>
            </a:r>
            <a:r>
              <a:rPr dirty="0" sz="1000" spc="25">
                <a:hlinkClick r:id="rId9" action="ppaction://hlinksldjump"/>
              </a:rPr>
              <a:t> </a:t>
            </a:r>
            <a:r>
              <a:rPr dirty="0" sz="1000" spc="-40">
                <a:hlinkClick r:id="rId9" action="ppaction://hlinksldjump"/>
              </a:rPr>
              <a:t>word/name</a:t>
            </a: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3938561" y="2787184"/>
            <a:ext cx="554355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5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13263" y="2983014"/>
            <a:ext cx="553085" cy="197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13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297" y="727720"/>
            <a:ext cx="1985010" cy="784860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dirty="0" sz="1100" spc="-50">
                <a:latin typeface="Tahoma"/>
                <a:cs typeface="Tahoma"/>
              </a:rPr>
              <a:t>Words </a:t>
            </a:r>
            <a:r>
              <a:rPr dirty="0" sz="1100" spc="-25">
                <a:latin typeface="Tahoma"/>
                <a:cs typeface="Tahoma"/>
              </a:rPr>
              <a:t>with identical</a:t>
            </a:r>
            <a:r>
              <a:rPr dirty="0" sz="1100" spc="114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meanings.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z="1100" spc="-45" i="1">
                <a:latin typeface="Trebuchet MS"/>
                <a:cs typeface="Trebuchet MS"/>
              </a:rPr>
              <a:t>chap </a:t>
            </a:r>
            <a:r>
              <a:rPr dirty="0" sz="1100" spc="-35" i="1">
                <a:latin typeface="Trebuchet MS"/>
                <a:cs typeface="Trebuchet MS"/>
              </a:rPr>
              <a:t>/ </a:t>
            </a:r>
            <a:r>
              <a:rPr dirty="0" sz="1100" spc="-70" i="1">
                <a:latin typeface="Trebuchet MS"/>
                <a:cs typeface="Trebuchet MS"/>
              </a:rPr>
              <a:t>bloke </a:t>
            </a:r>
            <a:r>
              <a:rPr dirty="0" sz="1100" spc="-35" i="1">
                <a:latin typeface="Trebuchet MS"/>
                <a:cs typeface="Trebuchet MS"/>
              </a:rPr>
              <a:t>/ </a:t>
            </a:r>
            <a:r>
              <a:rPr dirty="0" sz="1100" spc="-80" i="1">
                <a:latin typeface="Trebuchet MS"/>
                <a:cs typeface="Trebuchet MS"/>
              </a:rPr>
              <a:t>geezer</a:t>
            </a:r>
            <a:r>
              <a:rPr dirty="0" sz="1100" spc="-190" i="1">
                <a:latin typeface="Trebuchet MS"/>
                <a:cs typeface="Trebuchet MS"/>
              </a:rPr>
              <a:t> </a:t>
            </a:r>
            <a:r>
              <a:rPr dirty="0" sz="1100" spc="-1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100" spc="-80" i="1">
                <a:latin typeface="Trebuchet MS"/>
                <a:cs typeface="Trebuchet MS"/>
              </a:rPr>
              <a:t>fiesta </a:t>
            </a:r>
            <a:r>
              <a:rPr dirty="0" sz="1100" spc="-35" i="1">
                <a:latin typeface="Trebuchet MS"/>
                <a:cs typeface="Trebuchet MS"/>
              </a:rPr>
              <a:t>/ </a:t>
            </a:r>
            <a:r>
              <a:rPr dirty="0" sz="1100" spc="-65" i="1">
                <a:latin typeface="Trebuchet MS"/>
                <a:cs typeface="Trebuchet MS"/>
              </a:rPr>
              <a:t>knees </a:t>
            </a:r>
            <a:r>
              <a:rPr dirty="0" sz="1100" spc="-50" i="1">
                <a:latin typeface="Trebuchet MS"/>
                <a:cs typeface="Trebuchet MS"/>
              </a:rPr>
              <a:t>up </a:t>
            </a:r>
            <a:r>
              <a:rPr dirty="0" sz="1100" spc="-35" i="1">
                <a:latin typeface="Trebuchet MS"/>
                <a:cs typeface="Trebuchet MS"/>
              </a:rPr>
              <a:t>/ </a:t>
            </a:r>
            <a:r>
              <a:rPr dirty="0" sz="1100" spc="-50" i="1">
                <a:latin typeface="Trebuchet MS"/>
                <a:cs typeface="Trebuchet MS"/>
              </a:rPr>
              <a:t>bash </a:t>
            </a:r>
            <a:r>
              <a:rPr dirty="0" sz="1100" spc="-35" i="1">
                <a:latin typeface="Trebuchet MS"/>
                <a:cs typeface="Trebuchet MS"/>
              </a:rPr>
              <a:t>/</a:t>
            </a:r>
            <a:r>
              <a:rPr dirty="0" sz="1100" spc="20" i="1">
                <a:latin typeface="Trebuchet MS"/>
                <a:cs typeface="Trebuchet MS"/>
              </a:rPr>
              <a:t> </a:t>
            </a:r>
            <a:r>
              <a:rPr dirty="0" sz="1100" spc="-125" i="1">
                <a:latin typeface="Trebuchet MS"/>
                <a:cs typeface="Trebuchet MS"/>
              </a:rPr>
              <a:t>soir´ee</a:t>
            </a:r>
            <a:r>
              <a:rPr dirty="0" sz="1100" spc="-125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341965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264668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82">
                <a:hlinkClick r:id="rId9" action="ppaction://hlinksldjump"/>
              </a:rPr>
              <a:t>Synonmy </a:t>
            </a:r>
            <a:r>
              <a:rPr dirty="0" sz="1000" spc="40">
                <a:hlinkClick r:id="rId9" action="ppaction://hlinksldjump"/>
              </a:rPr>
              <a:t>SYN </a:t>
            </a:r>
            <a:r>
              <a:rPr dirty="0" sz="1000" spc="45">
                <a:hlinkClick r:id="rId9" action="ppaction://hlinksldjump"/>
              </a:rPr>
              <a:t>= </a:t>
            </a:r>
            <a:r>
              <a:rPr dirty="0" sz="1000" spc="-55">
                <a:hlinkClick r:id="rId9" action="ppaction://hlinksldjump"/>
              </a:rPr>
              <a:t>same, </a:t>
            </a:r>
            <a:r>
              <a:rPr dirty="0" sz="1000" spc="75">
                <a:hlinkClick r:id="rId9" action="ppaction://hlinksldjump"/>
              </a:rPr>
              <a:t>NYM </a:t>
            </a:r>
            <a:r>
              <a:rPr dirty="0" sz="1000" spc="45">
                <a:hlinkClick r:id="rId9" action="ppaction://hlinksldjump"/>
              </a:rPr>
              <a:t>=</a:t>
            </a:r>
            <a:r>
              <a:rPr dirty="0" sz="1000" spc="25">
                <a:hlinkClick r:id="rId9" action="ppaction://hlinksldjump"/>
              </a:rPr>
              <a:t> </a:t>
            </a:r>
            <a:r>
              <a:rPr dirty="0" sz="1000" spc="-40">
                <a:hlinkClick r:id="rId9" action="ppaction://hlinksldjump"/>
              </a:rPr>
              <a:t>word/name</a:t>
            </a: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167297" y="727720"/>
            <a:ext cx="1985010" cy="103822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dirty="0" sz="1100" spc="-50">
                <a:latin typeface="Tahoma"/>
                <a:cs typeface="Tahoma"/>
              </a:rPr>
              <a:t>Words </a:t>
            </a:r>
            <a:r>
              <a:rPr dirty="0" sz="1100" spc="-25">
                <a:latin typeface="Tahoma"/>
                <a:cs typeface="Tahoma"/>
              </a:rPr>
              <a:t>with identical</a:t>
            </a:r>
            <a:r>
              <a:rPr dirty="0" sz="1100" spc="114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meanings.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z="1100" spc="-45" i="1">
                <a:latin typeface="Trebuchet MS"/>
                <a:cs typeface="Trebuchet MS"/>
              </a:rPr>
              <a:t>chap </a:t>
            </a:r>
            <a:r>
              <a:rPr dirty="0" sz="1100" spc="-35" i="1">
                <a:latin typeface="Trebuchet MS"/>
                <a:cs typeface="Trebuchet MS"/>
              </a:rPr>
              <a:t>/ </a:t>
            </a:r>
            <a:r>
              <a:rPr dirty="0" sz="1100" spc="-70" i="1">
                <a:latin typeface="Trebuchet MS"/>
                <a:cs typeface="Trebuchet MS"/>
              </a:rPr>
              <a:t>bloke </a:t>
            </a:r>
            <a:r>
              <a:rPr dirty="0" sz="1100" spc="-35" i="1">
                <a:latin typeface="Trebuchet MS"/>
                <a:cs typeface="Trebuchet MS"/>
              </a:rPr>
              <a:t>/ </a:t>
            </a:r>
            <a:r>
              <a:rPr dirty="0" sz="1100" spc="-80" i="1">
                <a:latin typeface="Trebuchet MS"/>
                <a:cs typeface="Trebuchet MS"/>
              </a:rPr>
              <a:t>geezer</a:t>
            </a:r>
            <a:r>
              <a:rPr dirty="0" sz="1100" spc="-190" i="1">
                <a:latin typeface="Trebuchet MS"/>
                <a:cs typeface="Trebuchet MS"/>
              </a:rPr>
              <a:t> </a:t>
            </a:r>
            <a:r>
              <a:rPr dirty="0" sz="1100" spc="-1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50900"/>
              </a:lnSpc>
            </a:pPr>
            <a:r>
              <a:rPr dirty="0" sz="1100" spc="-80" i="1">
                <a:latin typeface="Trebuchet MS"/>
                <a:cs typeface="Trebuchet MS"/>
              </a:rPr>
              <a:t>fiesta </a:t>
            </a:r>
            <a:r>
              <a:rPr dirty="0" sz="1100" spc="-35" i="1">
                <a:latin typeface="Trebuchet MS"/>
                <a:cs typeface="Trebuchet MS"/>
              </a:rPr>
              <a:t>/ </a:t>
            </a:r>
            <a:r>
              <a:rPr dirty="0" sz="1100" spc="-65" i="1">
                <a:latin typeface="Trebuchet MS"/>
                <a:cs typeface="Trebuchet MS"/>
              </a:rPr>
              <a:t>knees </a:t>
            </a:r>
            <a:r>
              <a:rPr dirty="0" sz="1100" spc="-50" i="1">
                <a:latin typeface="Trebuchet MS"/>
                <a:cs typeface="Trebuchet MS"/>
              </a:rPr>
              <a:t>up </a:t>
            </a:r>
            <a:r>
              <a:rPr dirty="0" sz="1100" spc="-35" i="1">
                <a:latin typeface="Trebuchet MS"/>
                <a:cs typeface="Trebuchet MS"/>
              </a:rPr>
              <a:t>/ </a:t>
            </a:r>
            <a:r>
              <a:rPr dirty="0" sz="1100" spc="-50" i="1">
                <a:latin typeface="Trebuchet MS"/>
                <a:cs typeface="Trebuchet MS"/>
              </a:rPr>
              <a:t>bash </a:t>
            </a:r>
            <a:r>
              <a:rPr dirty="0" sz="1100" spc="-35" i="1">
                <a:latin typeface="Trebuchet MS"/>
                <a:cs typeface="Trebuchet MS"/>
              </a:rPr>
              <a:t>/ </a:t>
            </a:r>
            <a:r>
              <a:rPr dirty="0" sz="1100" spc="-125" i="1">
                <a:latin typeface="Trebuchet MS"/>
                <a:cs typeface="Trebuchet MS"/>
              </a:rPr>
              <a:t>soir´ee</a:t>
            </a:r>
            <a:r>
              <a:rPr dirty="0" sz="1100" spc="-125">
                <a:latin typeface="Tahoma"/>
                <a:cs typeface="Tahoma"/>
              </a:rPr>
              <a:t>?  </a:t>
            </a:r>
            <a:r>
              <a:rPr dirty="0" sz="1100" spc="-30">
                <a:latin typeface="Tahoma"/>
                <a:cs typeface="Tahoma"/>
              </a:rPr>
              <a:t>Denotation </a:t>
            </a:r>
            <a:r>
              <a:rPr dirty="0" sz="1100" spc="-65">
                <a:latin typeface="Tahoma"/>
                <a:cs typeface="Tahoma"/>
              </a:rPr>
              <a:t>versus</a:t>
            </a:r>
            <a:r>
              <a:rPr dirty="0" sz="1100" spc="6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connotation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1907963"/>
            <a:ext cx="627380" cy="15868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95275">
              <a:lnSpc>
                <a:spcPct val="152200"/>
              </a:lnSpc>
              <a:spcBef>
                <a:spcPts val="3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0">
              <a:latin typeface="Verdana"/>
              <a:cs typeface="Verdana"/>
            </a:endParaRPr>
          </a:p>
          <a:p>
            <a:pPr marL="12700" marR="113030">
              <a:lnSpc>
                <a:spcPts val="700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2069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4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algn="r" marR="1016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13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341965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559994"/>
            <a:ext cx="51879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sem.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264668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82">
                <a:hlinkClick r:id="rId9" action="ppaction://hlinksldjump"/>
              </a:rPr>
              <a:t>Synonmy </a:t>
            </a:r>
            <a:r>
              <a:rPr dirty="0" sz="1000" spc="40">
                <a:hlinkClick r:id="rId9" action="ppaction://hlinksldjump"/>
              </a:rPr>
              <a:t>SYN </a:t>
            </a:r>
            <a:r>
              <a:rPr dirty="0" sz="1000" spc="45">
                <a:hlinkClick r:id="rId9" action="ppaction://hlinksldjump"/>
              </a:rPr>
              <a:t>= </a:t>
            </a:r>
            <a:r>
              <a:rPr dirty="0" sz="1000" spc="-55">
                <a:hlinkClick r:id="rId9" action="ppaction://hlinksldjump"/>
              </a:rPr>
              <a:t>same, </a:t>
            </a:r>
            <a:r>
              <a:rPr dirty="0" sz="1000" spc="75">
                <a:hlinkClick r:id="rId9" action="ppaction://hlinksldjump"/>
              </a:rPr>
              <a:t>NYM </a:t>
            </a:r>
            <a:r>
              <a:rPr dirty="0" sz="1000" spc="45">
                <a:hlinkClick r:id="rId9" action="ppaction://hlinksldjump"/>
              </a:rPr>
              <a:t>=</a:t>
            </a:r>
            <a:r>
              <a:rPr dirty="0" sz="1000" spc="25">
                <a:hlinkClick r:id="rId9" action="ppaction://hlinksldjump"/>
              </a:rPr>
              <a:t> </a:t>
            </a:r>
            <a:r>
              <a:rPr dirty="0" sz="1000" spc="-40">
                <a:hlinkClick r:id="rId9" action="ppaction://hlinksldjump"/>
              </a:rPr>
              <a:t>word/name</a:t>
            </a: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3913263" y="2666708"/>
            <a:ext cx="579755" cy="260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54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13263" y="2983014"/>
            <a:ext cx="553085" cy="197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13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727720"/>
            <a:ext cx="2152650" cy="1544320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dirty="0" sz="1100" spc="-50">
                <a:latin typeface="Tahoma"/>
                <a:cs typeface="Tahoma"/>
              </a:rPr>
              <a:t>Words </a:t>
            </a:r>
            <a:r>
              <a:rPr dirty="0" sz="1100" spc="-25">
                <a:latin typeface="Tahoma"/>
                <a:cs typeface="Tahoma"/>
              </a:rPr>
              <a:t>with identical</a:t>
            </a:r>
            <a:r>
              <a:rPr dirty="0" sz="1100" spc="1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meanings.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z="1100" spc="-45" i="1">
                <a:latin typeface="Trebuchet MS"/>
                <a:cs typeface="Trebuchet MS"/>
              </a:rPr>
              <a:t>chap </a:t>
            </a:r>
            <a:r>
              <a:rPr dirty="0" sz="1100" spc="-35" i="1">
                <a:latin typeface="Trebuchet MS"/>
                <a:cs typeface="Trebuchet MS"/>
              </a:rPr>
              <a:t>/ </a:t>
            </a:r>
            <a:r>
              <a:rPr dirty="0" sz="1100" spc="-70" i="1">
                <a:latin typeface="Trebuchet MS"/>
                <a:cs typeface="Trebuchet MS"/>
              </a:rPr>
              <a:t>bloke </a:t>
            </a:r>
            <a:r>
              <a:rPr dirty="0" sz="1100" spc="-35" i="1">
                <a:latin typeface="Trebuchet MS"/>
                <a:cs typeface="Trebuchet MS"/>
              </a:rPr>
              <a:t>/ </a:t>
            </a:r>
            <a:r>
              <a:rPr dirty="0" sz="1100" spc="-80" i="1">
                <a:latin typeface="Trebuchet MS"/>
                <a:cs typeface="Trebuchet MS"/>
              </a:rPr>
              <a:t>geezer</a:t>
            </a:r>
            <a:r>
              <a:rPr dirty="0" sz="1100" spc="-185" i="1">
                <a:latin typeface="Trebuchet MS"/>
                <a:cs typeface="Trebuchet MS"/>
              </a:rPr>
              <a:t> </a:t>
            </a:r>
            <a:r>
              <a:rPr dirty="0" sz="1100" spc="-1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100" spc="-80" i="1">
                <a:latin typeface="Trebuchet MS"/>
                <a:cs typeface="Trebuchet MS"/>
              </a:rPr>
              <a:t>fiesta </a:t>
            </a:r>
            <a:r>
              <a:rPr dirty="0" sz="1100" spc="-35" i="1">
                <a:latin typeface="Trebuchet MS"/>
                <a:cs typeface="Trebuchet MS"/>
              </a:rPr>
              <a:t>/ </a:t>
            </a:r>
            <a:r>
              <a:rPr dirty="0" sz="1100" spc="-65" i="1">
                <a:latin typeface="Trebuchet MS"/>
                <a:cs typeface="Trebuchet MS"/>
              </a:rPr>
              <a:t>knees </a:t>
            </a:r>
            <a:r>
              <a:rPr dirty="0" sz="1100" spc="-50" i="1">
                <a:latin typeface="Trebuchet MS"/>
                <a:cs typeface="Trebuchet MS"/>
              </a:rPr>
              <a:t>up </a:t>
            </a:r>
            <a:r>
              <a:rPr dirty="0" sz="1100" spc="-35" i="1">
                <a:latin typeface="Trebuchet MS"/>
                <a:cs typeface="Trebuchet MS"/>
              </a:rPr>
              <a:t>/ </a:t>
            </a:r>
            <a:r>
              <a:rPr dirty="0" sz="1100" spc="-50" i="1">
                <a:latin typeface="Trebuchet MS"/>
                <a:cs typeface="Trebuchet MS"/>
              </a:rPr>
              <a:t>bash </a:t>
            </a:r>
            <a:r>
              <a:rPr dirty="0" sz="1100" spc="-35" i="1">
                <a:latin typeface="Trebuchet MS"/>
                <a:cs typeface="Trebuchet MS"/>
              </a:rPr>
              <a:t>/</a:t>
            </a:r>
            <a:r>
              <a:rPr dirty="0" sz="1100" spc="15" i="1">
                <a:latin typeface="Trebuchet MS"/>
                <a:cs typeface="Trebuchet MS"/>
              </a:rPr>
              <a:t> </a:t>
            </a:r>
            <a:r>
              <a:rPr dirty="0" sz="1100" spc="-125" i="1">
                <a:latin typeface="Trebuchet MS"/>
                <a:cs typeface="Trebuchet MS"/>
              </a:rPr>
              <a:t>soir´ee</a:t>
            </a:r>
            <a:r>
              <a:rPr dirty="0" sz="1100" spc="-125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z="1100" spc="-30">
                <a:latin typeface="Tahoma"/>
                <a:cs typeface="Tahoma"/>
              </a:rPr>
              <a:t>Denotation </a:t>
            </a:r>
            <a:r>
              <a:rPr dirty="0" sz="1100" spc="-65">
                <a:latin typeface="Tahoma"/>
                <a:cs typeface="Tahoma"/>
              </a:rPr>
              <a:t>versus</a:t>
            </a:r>
            <a:r>
              <a:rPr dirty="0" sz="1100" spc="6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connotation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100" spc="-60" i="1">
                <a:latin typeface="Trebuchet MS"/>
                <a:cs typeface="Trebuchet MS"/>
              </a:rPr>
              <a:t>tap </a:t>
            </a:r>
            <a:r>
              <a:rPr dirty="0" sz="1100" spc="-35" i="1">
                <a:latin typeface="Trebuchet MS"/>
                <a:cs typeface="Trebuchet MS"/>
              </a:rPr>
              <a:t>/ </a:t>
            </a:r>
            <a:r>
              <a:rPr dirty="0" sz="1100" spc="-85" i="1">
                <a:latin typeface="Trebuchet MS"/>
                <a:cs typeface="Trebuchet MS"/>
              </a:rPr>
              <a:t>fawcett, </a:t>
            </a:r>
            <a:r>
              <a:rPr dirty="0" sz="1100" spc="-65" i="1">
                <a:latin typeface="Trebuchet MS"/>
                <a:cs typeface="Trebuchet MS"/>
              </a:rPr>
              <a:t>pavement </a:t>
            </a:r>
            <a:r>
              <a:rPr dirty="0" sz="1100" spc="-35" i="1">
                <a:latin typeface="Trebuchet MS"/>
                <a:cs typeface="Trebuchet MS"/>
              </a:rPr>
              <a:t>/</a:t>
            </a:r>
            <a:r>
              <a:rPr dirty="0" sz="1100" spc="125" i="1">
                <a:latin typeface="Trebuchet MS"/>
                <a:cs typeface="Trebuchet MS"/>
              </a:rPr>
              <a:t> </a:t>
            </a:r>
            <a:r>
              <a:rPr dirty="0" sz="1100" spc="-55" i="1">
                <a:latin typeface="Trebuchet MS"/>
                <a:cs typeface="Trebuchet MS"/>
              </a:rPr>
              <a:t>sidewalk</a:t>
            </a:r>
            <a:r>
              <a:rPr dirty="0" sz="1100" spc="-55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z="1100" spc="-85" i="1">
                <a:latin typeface="Trebuchet MS"/>
                <a:cs typeface="Trebuchet MS"/>
              </a:rPr>
              <a:t>however, </a:t>
            </a:r>
            <a:r>
              <a:rPr dirty="0" sz="1100" spc="-70" i="1">
                <a:latin typeface="Trebuchet MS"/>
                <a:cs typeface="Trebuchet MS"/>
              </a:rPr>
              <a:t>nonetheless,</a:t>
            </a:r>
            <a:r>
              <a:rPr dirty="0" sz="1100" spc="-130" i="1">
                <a:latin typeface="Trebuchet MS"/>
                <a:cs typeface="Trebuchet MS"/>
              </a:rPr>
              <a:t> </a:t>
            </a:r>
            <a:r>
              <a:rPr dirty="0" sz="1100" spc="-60" i="1">
                <a:latin typeface="Trebuchet MS"/>
                <a:cs typeface="Trebuchet MS"/>
              </a:rPr>
              <a:t>nevertheless</a:t>
            </a:r>
            <a:r>
              <a:rPr dirty="0" sz="1100" spc="-6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341965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559994"/>
            <a:ext cx="51879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sem.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264668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82">
                <a:hlinkClick r:id="rId9" action="ppaction://hlinksldjump"/>
              </a:rPr>
              <a:t>Synonmy </a:t>
            </a:r>
            <a:r>
              <a:rPr dirty="0" sz="1000" spc="40">
                <a:hlinkClick r:id="rId9" action="ppaction://hlinksldjump"/>
              </a:rPr>
              <a:t>SYN </a:t>
            </a:r>
            <a:r>
              <a:rPr dirty="0" sz="1000" spc="45">
                <a:hlinkClick r:id="rId9" action="ppaction://hlinksldjump"/>
              </a:rPr>
              <a:t>= </a:t>
            </a:r>
            <a:r>
              <a:rPr dirty="0" sz="1000" spc="-55">
                <a:hlinkClick r:id="rId9" action="ppaction://hlinksldjump"/>
              </a:rPr>
              <a:t>same, </a:t>
            </a:r>
            <a:r>
              <a:rPr dirty="0" sz="1000" spc="75">
                <a:hlinkClick r:id="rId9" action="ppaction://hlinksldjump"/>
              </a:rPr>
              <a:t>NYM </a:t>
            </a:r>
            <a:r>
              <a:rPr dirty="0" sz="1000" spc="45">
                <a:hlinkClick r:id="rId9" action="ppaction://hlinksldjump"/>
              </a:rPr>
              <a:t>=</a:t>
            </a:r>
            <a:r>
              <a:rPr dirty="0" sz="1000" spc="25">
                <a:hlinkClick r:id="rId9" action="ppaction://hlinksldjump"/>
              </a:rPr>
              <a:t> </a:t>
            </a:r>
            <a:r>
              <a:rPr dirty="0" sz="1000" spc="-40">
                <a:hlinkClick r:id="rId9" action="ppaction://hlinksldjump"/>
              </a:rPr>
              <a:t>word/name</a:t>
            </a: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3913263" y="2666708"/>
            <a:ext cx="579755" cy="260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54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13263" y="2983014"/>
            <a:ext cx="553085" cy="197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13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727720"/>
            <a:ext cx="3413760" cy="196913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dirty="0" sz="1100" spc="-50">
                <a:latin typeface="Tahoma"/>
                <a:cs typeface="Tahoma"/>
              </a:rPr>
              <a:t>Words </a:t>
            </a:r>
            <a:r>
              <a:rPr dirty="0" sz="1100" spc="-25">
                <a:latin typeface="Tahoma"/>
                <a:cs typeface="Tahoma"/>
              </a:rPr>
              <a:t>with identical</a:t>
            </a:r>
            <a:r>
              <a:rPr dirty="0" sz="1100" spc="12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meanings.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z="1100" spc="-45" i="1">
                <a:latin typeface="Trebuchet MS"/>
                <a:cs typeface="Trebuchet MS"/>
              </a:rPr>
              <a:t>chap </a:t>
            </a:r>
            <a:r>
              <a:rPr dirty="0" sz="1100" spc="-35" i="1">
                <a:latin typeface="Trebuchet MS"/>
                <a:cs typeface="Trebuchet MS"/>
              </a:rPr>
              <a:t>/ </a:t>
            </a:r>
            <a:r>
              <a:rPr dirty="0" sz="1100" spc="-70" i="1">
                <a:latin typeface="Trebuchet MS"/>
                <a:cs typeface="Trebuchet MS"/>
              </a:rPr>
              <a:t>bloke </a:t>
            </a:r>
            <a:r>
              <a:rPr dirty="0" sz="1100" spc="-35" i="1">
                <a:latin typeface="Trebuchet MS"/>
                <a:cs typeface="Trebuchet MS"/>
              </a:rPr>
              <a:t>/ </a:t>
            </a:r>
            <a:r>
              <a:rPr dirty="0" sz="1100" spc="-80" i="1">
                <a:latin typeface="Trebuchet MS"/>
                <a:cs typeface="Trebuchet MS"/>
              </a:rPr>
              <a:t>geezer</a:t>
            </a:r>
            <a:r>
              <a:rPr dirty="0" sz="1100" spc="-180" i="1">
                <a:latin typeface="Trebuchet MS"/>
                <a:cs typeface="Trebuchet MS"/>
              </a:rPr>
              <a:t> </a:t>
            </a:r>
            <a:r>
              <a:rPr dirty="0" sz="1100" spc="-1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100" spc="-80" i="1">
                <a:latin typeface="Trebuchet MS"/>
                <a:cs typeface="Trebuchet MS"/>
              </a:rPr>
              <a:t>fiesta </a:t>
            </a:r>
            <a:r>
              <a:rPr dirty="0" sz="1100" spc="-35" i="1">
                <a:latin typeface="Trebuchet MS"/>
                <a:cs typeface="Trebuchet MS"/>
              </a:rPr>
              <a:t>/ </a:t>
            </a:r>
            <a:r>
              <a:rPr dirty="0" sz="1100" spc="-65" i="1">
                <a:latin typeface="Trebuchet MS"/>
                <a:cs typeface="Trebuchet MS"/>
              </a:rPr>
              <a:t>knees </a:t>
            </a:r>
            <a:r>
              <a:rPr dirty="0" sz="1100" spc="-50" i="1">
                <a:latin typeface="Trebuchet MS"/>
                <a:cs typeface="Trebuchet MS"/>
              </a:rPr>
              <a:t>up </a:t>
            </a:r>
            <a:r>
              <a:rPr dirty="0" sz="1100" spc="-35" i="1">
                <a:latin typeface="Trebuchet MS"/>
                <a:cs typeface="Trebuchet MS"/>
              </a:rPr>
              <a:t>/ </a:t>
            </a:r>
            <a:r>
              <a:rPr dirty="0" sz="1100" spc="-50" i="1">
                <a:latin typeface="Trebuchet MS"/>
                <a:cs typeface="Trebuchet MS"/>
              </a:rPr>
              <a:t>bash </a:t>
            </a:r>
            <a:r>
              <a:rPr dirty="0" sz="1100" spc="-35" i="1">
                <a:latin typeface="Trebuchet MS"/>
                <a:cs typeface="Trebuchet MS"/>
              </a:rPr>
              <a:t>/</a:t>
            </a:r>
            <a:r>
              <a:rPr dirty="0" sz="1100" spc="10" i="1">
                <a:latin typeface="Trebuchet MS"/>
                <a:cs typeface="Trebuchet MS"/>
              </a:rPr>
              <a:t> </a:t>
            </a:r>
            <a:r>
              <a:rPr dirty="0" sz="1100" spc="-125" i="1">
                <a:latin typeface="Trebuchet MS"/>
                <a:cs typeface="Trebuchet MS"/>
              </a:rPr>
              <a:t>soir´ee</a:t>
            </a:r>
            <a:r>
              <a:rPr dirty="0" sz="1100" spc="-125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z="1100" spc="-30">
                <a:latin typeface="Tahoma"/>
                <a:cs typeface="Tahoma"/>
              </a:rPr>
              <a:t>Denotation </a:t>
            </a:r>
            <a:r>
              <a:rPr dirty="0" sz="1100" spc="-65">
                <a:latin typeface="Tahoma"/>
                <a:cs typeface="Tahoma"/>
              </a:rPr>
              <a:t>versus</a:t>
            </a:r>
            <a:r>
              <a:rPr dirty="0" sz="1100" spc="6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connotation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100" spc="-60" i="1">
                <a:latin typeface="Trebuchet MS"/>
                <a:cs typeface="Trebuchet MS"/>
              </a:rPr>
              <a:t>tap </a:t>
            </a:r>
            <a:r>
              <a:rPr dirty="0" sz="1100" spc="-35" i="1">
                <a:latin typeface="Trebuchet MS"/>
                <a:cs typeface="Trebuchet MS"/>
              </a:rPr>
              <a:t>/ </a:t>
            </a:r>
            <a:r>
              <a:rPr dirty="0" sz="1100" spc="-85" i="1">
                <a:latin typeface="Trebuchet MS"/>
                <a:cs typeface="Trebuchet MS"/>
              </a:rPr>
              <a:t>fawcett, </a:t>
            </a:r>
            <a:r>
              <a:rPr dirty="0" sz="1100" spc="-65" i="1">
                <a:latin typeface="Trebuchet MS"/>
                <a:cs typeface="Trebuchet MS"/>
              </a:rPr>
              <a:t>pavement </a:t>
            </a:r>
            <a:r>
              <a:rPr dirty="0" sz="1100" spc="-35" i="1">
                <a:latin typeface="Trebuchet MS"/>
                <a:cs typeface="Trebuchet MS"/>
              </a:rPr>
              <a:t>/</a:t>
            </a:r>
            <a:r>
              <a:rPr dirty="0" sz="1100" spc="140" i="1">
                <a:latin typeface="Trebuchet MS"/>
                <a:cs typeface="Trebuchet MS"/>
              </a:rPr>
              <a:t> </a:t>
            </a:r>
            <a:r>
              <a:rPr dirty="0" sz="1100" spc="-55" i="1">
                <a:latin typeface="Trebuchet MS"/>
                <a:cs typeface="Trebuchet MS"/>
              </a:rPr>
              <a:t>sidewalk</a:t>
            </a:r>
            <a:r>
              <a:rPr dirty="0" sz="1100" spc="-55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z="1100" spc="-85" i="1">
                <a:latin typeface="Trebuchet MS"/>
                <a:cs typeface="Trebuchet MS"/>
              </a:rPr>
              <a:t>however, </a:t>
            </a:r>
            <a:r>
              <a:rPr dirty="0" sz="1100" spc="-70" i="1">
                <a:latin typeface="Trebuchet MS"/>
                <a:cs typeface="Trebuchet MS"/>
              </a:rPr>
              <a:t>nonetheless,</a:t>
            </a:r>
            <a:r>
              <a:rPr dirty="0" sz="1100" spc="-105" i="1">
                <a:latin typeface="Trebuchet MS"/>
                <a:cs typeface="Trebuchet MS"/>
              </a:rPr>
              <a:t> </a:t>
            </a:r>
            <a:r>
              <a:rPr dirty="0" sz="1100" spc="-60" i="1">
                <a:latin typeface="Trebuchet MS"/>
                <a:cs typeface="Trebuchet MS"/>
              </a:rPr>
              <a:t>nevertheless</a:t>
            </a:r>
            <a:r>
              <a:rPr dirty="0" sz="1100" spc="-6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640"/>
              </a:spcBef>
            </a:pPr>
            <a:r>
              <a:rPr dirty="0" sz="1100" spc="-20">
                <a:latin typeface="Tahoma"/>
                <a:cs typeface="Tahoma"/>
              </a:rPr>
              <a:t>‘natural </a:t>
            </a:r>
            <a:r>
              <a:rPr dirty="0" sz="1100" spc="-55">
                <a:latin typeface="Tahoma"/>
                <a:cs typeface="Tahoma"/>
              </a:rPr>
              <a:t>languages abhor </a:t>
            </a:r>
            <a:r>
              <a:rPr dirty="0" sz="1100" spc="-45">
                <a:latin typeface="Tahoma"/>
                <a:cs typeface="Tahoma"/>
              </a:rPr>
              <a:t>absolute </a:t>
            </a:r>
            <a:r>
              <a:rPr dirty="0" sz="1100" spc="-60">
                <a:latin typeface="Tahoma"/>
                <a:cs typeface="Tahoma"/>
              </a:rPr>
              <a:t>synonyms </a:t>
            </a:r>
            <a:r>
              <a:rPr dirty="0" sz="1100" spc="-35">
                <a:latin typeface="Tahoma"/>
                <a:cs typeface="Tahoma"/>
              </a:rPr>
              <a:t>just </a:t>
            </a:r>
            <a:r>
              <a:rPr dirty="0" sz="1100" spc="-65">
                <a:latin typeface="Tahoma"/>
                <a:cs typeface="Tahoma"/>
              </a:rPr>
              <a:t>as </a:t>
            </a:r>
            <a:r>
              <a:rPr dirty="0" sz="1100" spc="-45">
                <a:latin typeface="Tahoma"/>
                <a:cs typeface="Tahoma"/>
              </a:rPr>
              <a:t>nature  </a:t>
            </a:r>
            <a:r>
              <a:rPr dirty="0" sz="1100" spc="-55">
                <a:latin typeface="Tahoma"/>
                <a:cs typeface="Tahoma"/>
              </a:rPr>
              <a:t>abhors a </a:t>
            </a:r>
            <a:r>
              <a:rPr dirty="0" sz="1100" spc="-30">
                <a:latin typeface="Tahoma"/>
                <a:cs typeface="Tahoma"/>
              </a:rPr>
              <a:t>vacuum’ </a:t>
            </a:r>
            <a:r>
              <a:rPr dirty="0" sz="1100" spc="-35">
                <a:latin typeface="Tahoma"/>
                <a:cs typeface="Tahoma"/>
              </a:rPr>
              <a:t>(Cruse</a:t>
            </a:r>
            <a:r>
              <a:rPr dirty="0" sz="1100" spc="204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1986)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341965"/>
            <a:ext cx="683260" cy="710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Verdana"/>
              <a:cs typeface="Verdana"/>
            </a:endParaRPr>
          </a:p>
          <a:p>
            <a:pPr marL="12700" marR="167640">
              <a:lnSpc>
                <a:spcPts val="700"/>
              </a:lnSpc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907963"/>
            <a:ext cx="617220" cy="61214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gap?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3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283972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37">
                <a:hlinkClick r:id="rId10" action="ppaction://hlinksldjump"/>
              </a:rPr>
              <a:t>Antonmy </a:t>
            </a:r>
            <a:r>
              <a:rPr dirty="0" sz="1000" spc="65">
                <a:hlinkClick r:id="rId10" action="ppaction://hlinksldjump"/>
              </a:rPr>
              <a:t>ANT </a:t>
            </a:r>
            <a:r>
              <a:rPr dirty="0" sz="1000" spc="45">
                <a:hlinkClick r:id="rId10" action="ppaction://hlinksldjump"/>
              </a:rPr>
              <a:t>= </a:t>
            </a:r>
            <a:r>
              <a:rPr dirty="0" sz="1000" spc="-35">
                <a:hlinkClick r:id="rId10" action="ppaction://hlinksldjump"/>
              </a:rPr>
              <a:t>opposite, </a:t>
            </a:r>
            <a:r>
              <a:rPr dirty="0" sz="1000" spc="75">
                <a:hlinkClick r:id="rId10" action="ppaction://hlinksldjump"/>
              </a:rPr>
              <a:t>NYM </a:t>
            </a:r>
            <a:r>
              <a:rPr dirty="0" sz="1000" spc="45">
                <a:hlinkClick r:id="rId10" action="ppaction://hlinksldjump"/>
              </a:rPr>
              <a:t>=</a:t>
            </a:r>
            <a:r>
              <a:rPr dirty="0" sz="1000" spc="-30">
                <a:hlinkClick r:id="rId10" action="ppaction://hlinksldjump"/>
              </a:rPr>
              <a:t> </a:t>
            </a:r>
            <a:r>
              <a:rPr dirty="0" sz="1000" spc="-40">
                <a:hlinkClick r:id="rId10" action="ppaction://hlinksldjump"/>
              </a:rPr>
              <a:t>name/word</a:t>
            </a: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3913263" y="2578138"/>
            <a:ext cx="579755" cy="349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6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sem.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710"/>
              </a:lnSpc>
            </a:pP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54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13263" y="2983014"/>
            <a:ext cx="553085" cy="197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14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297" y="1034463"/>
            <a:ext cx="3409315" cy="703580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dirty="0" sz="1100" spc="-30">
                <a:latin typeface="Tahoma"/>
                <a:cs typeface="Tahoma"/>
              </a:rPr>
              <a:t>Opposite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meanings.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635"/>
              </a:spcBef>
            </a:pPr>
            <a:r>
              <a:rPr dirty="0" sz="1100" spc="-45">
                <a:latin typeface="Tahoma"/>
                <a:cs typeface="Tahoma"/>
              </a:rPr>
              <a:t>Gradable (e.g. </a:t>
            </a:r>
            <a:r>
              <a:rPr dirty="0" sz="1100" spc="-60" i="1">
                <a:latin typeface="Trebuchet MS"/>
                <a:cs typeface="Trebuchet MS"/>
              </a:rPr>
              <a:t>slightly </a:t>
            </a:r>
            <a:r>
              <a:rPr dirty="0" sz="1100" spc="-50" i="1">
                <a:latin typeface="Trebuchet MS"/>
                <a:cs typeface="Trebuchet MS"/>
              </a:rPr>
              <a:t>hot</a:t>
            </a:r>
            <a:r>
              <a:rPr dirty="0" sz="1100" spc="-50">
                <a:latin typeface="Tahoma"/>
                <a:cs typeface="Tahoma"/>
              </a:rPr>
              <a:t>, </a:t>
            </a:r>
            <a:r>
              <a:rPr dirty="0" sz="1100" spc="-70" i="1">
                <a:latin typeface="Trebuchet MS"/>
                <a:cs typeface="Trebuchet MS"/>
              </a:rPr>
              <a:t>very </a:t>
            </a:r>
            <a:r>
              <a:rPr dirty="0" sz="1100" spc="-55" i="1">
                <a:latin typeface="Trebuchet MS"/>
                <a:cs typeface="Trebuchet MS"/>
              </a:rPr>
              <a:t>cold </a:t>
            </a:r>
            <a:r>
              <a:rPr dirty="0" sz="1100">
                <a:latin typeface="Tahoma"/>
                <a:cs typeface="Tahoma"/>
              </a:rPr>
              <a:t>) </a:t>
            </a:r>
            <a:r>
              <a:rPr dirty="0" sz="1100" spc="-65">
                <a:latin typeface="Tahoma"/>
                <a:cs typeface="Tahoma"/>
              </a:rPr>
              <a:t>versus </a:t>
            </a:r>
            <a:r>
              <a:rPr dirty="0" sz="1100" spc="-50">
                <a:latin typeface="Tahoma"/>
                <a:cs typeface="Tahoma"/>
              </a:rPr>
              <a:t>non-gradable  </a:t>
            </a:r>
            <a:r>
              <a:rPr dirty="0" sz="1100" spc="-45">
                <a:latin typeface="Tahoma"/>
                <a:cs typeface="Tahoma"/>
              </a:rPr>
              <a:t>(e.g. </a:t>
            </a:r>
            <a:r>
              <a:rPr dirty="0" sz="1100" spc="-70">
                <a:latin typeface="Tahoma"/>
                <a:cs typeface="Tahoma"/>
              </a:rPr>
              <a:t>*</a:t>
            </a:r>
            <a:r>
              <a:rPr dirty="0" sz="1100" spc="-70" i="1">
                <a:latin typeface="Trebuchet MS"/>
                <a:cs typeface="Trebuchet MS"/>
              </a:rPr>
              <a:t>very dead</a:t>
            </a:r>
            <a:r>
              <a:rPr dirty="0" sz="1100" spc="-250" i="1">
                <a:latin typeface="Trebuchet MS"/>
                <a:cs typeface="Trebuchet MS"/>
              </a:rPr>
              <a:t> </a:t>
            </a:r>
            <a:r>
              <a:rPr dirty="0" sz="110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341965"/>
            <a:ext cx="683260" cy="27400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Verdana"/>
              <a:cs typeface="Verdana"/>
            </a:endParaRPr>
          </a:p>
          <a:p>
            <a:pPr marL="12700" marR="167640">
              <a:lnSpc>
                <a:spcPts val="700"/>
              </a:lnSpc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0">
              <a:latin typeface="Verdana"/>
              <a:cs typeface="Verdana"/>
            </a:endParaRPr>
          </a:p>
          <a:p>
            <a:pPr marL="12700" marR="120014">
              <a:lnSpc>
                <a:spcPts val="700"/>
              </a:lnSpc>
              <a:spcBef>
                <a:spcPts val="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0764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207645">
              <a:lnSpc>
                <a:spcPct val="103800"/>
              </a:lnSpc>
              <a:spcBef>
                <a:spcPts val="235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35179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0">
              <a:latin typeface="Verdana"/>
              <a:cs typeface="Verdana"/>
            </a:endParaRPr>
          </a:p>
          <a:p>
            <a:pPr marL="12700" marR="168910">
              <a:lnSpc>
                <a:spcPts val="700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108585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41414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0">
                <a:hlinkClick r:id="rId4" action="ppaction://hlinksldjump"/>
              </a:rPr>
              <a:t>Storage</a:t>
            </a:r>
            <a:r>
              <a:rPr dirty="0" spc="-35">
                <a:hlinkClick r:id="rId4" action="ppaction://hlinksldjump"/>
              </a:rPr>
              <a:t> </a:t>
            </a:r>
            <a:r>
              <a:rPr dirty="0" spc="-60">
                <a:hlinkClick r:id="rId4" action="ppaction://hlinksldjump"/>
              </a:rPr>
              <a:t>metaphors</a:t>
            </a:r>
          </a:p>
        </p:txBody>
      </p:sp>
      <p:sp>
        <p:nvSpPr>
          <p:cNvPr id="6" name="object 6"/>
          <p:cNvSpPr/>
          <p:nvPr/>
        </p:nvSpPr>
        <p:spPr>
          <a:xfrm>
            <a:off x="120002" y="1067442"/>
            <a:ext cx="1763902" cy="120567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03996" y="914273"/>
            <a:ext cx="1764042" cy="151203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938561" y="3103490"/>
            <a:ext cx="527685" cy="76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speech</a:t>
            </a:r>
            <a:r>
              <a:rPr dirty="0" sz="400" spc="25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4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6" action="ppaction://hlinksldjump"/>
              </a:rPr>
              <a:t>2</a:t>
            </a:r>
            <a:r>
              <a:rPr dirty="0" sz="600" spc="-155">
                <a:latin typeface="Verdana"/>
                <a:cs typeface="Verdana"/>
                <a:hlinkClick r:id="rId26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6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6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6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6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341965"/>
            <a:ext cx="683260" cy="710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Verdana"/>
              <a:cs typeface="Verdana"/>
            </a:endParaRPr>
          </a:p>
          <a:p>
            <a:pPr marL="12700" marR="167640">
              <a:lnSpc>
                <a:spcPts val="700"/>
              </a:lnSpc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283972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37">
                <a:hlinkClick r:id="rId10" action="ppaction://hlinksldjump"/>
              </a:rPr>
              <a:t>Antonmy </a:t>
            </a:r>
            <a:r>
              <a:rPr dirty="0" sz="1000" spc="65">
                <a:hlinkClick r:id="rId10" action="ppaction://hlinksldjump"/>
              </a:rPr>
              <a:t>ANT </a:t>
            </a:r>
            <a:r>
              <a:rPr dirty="0" sz="1000" spc="45">
                <a:hlinkClick r:id="rId10" action="ppaction://hlinksldjump"/>
              </a:rPr>
              <a:t>= </a:t>
            </a:r>
            <a:r>
              <a:rPr dirty="0" sz="1000" spc="-35">
                <a:hlinkClick r:id="rId10" action="ppaction://hlinksldjump"/>
              </a:rPr>
              <a:t>opposite, </a:t>
            </a:r>
            <a:r>
              <a:rPr dirty="0" sz="1000" spc="75">
                <a:hlinkClick r:id="rId10" action="ppaction://hlinksldjump"/>
              </a:rPr>
              <a:t>NYM </a:t>
            </a:r>
            <a:r>
              <a:rPr dirty="0" sz="1000" spc="45">
                <a:hlinkClick r:id="rId10" action="ppaction://hlinksldjump"/>
              </a:rPr>
              <a:t>=</a:t>
            </a:r>
            <a:r>
              <a:rPr dirty="0" sz="1000" spc="-30">
                <a:hlinkClick r:id="rId10" action="ppaction://hlinksldjump"/>
              </a:rPr>
              <a:t> </a:t>
            </a:r>
            <a:r>
              <a:rPr dirty="0" sz="1000" spc="-40">
                <a:hlinkClick r:id="rId10" action="ppaction://hlinksldjump"/>
              </a:rPr>
              <a:t>name/word</a:t>
            </a: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167297" y="1034463"/>
            <a:ext cx="3409315" cy="956944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dirty="0" sz="1100" spc="-30">
                <a:latin typeface="Tahoma"/>
                <a:cs typeface="Tahoma"/>
              </a:rPr>
              <a:t>Opposite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meanings.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635"/>
              </a:spcBef>
            </a:pPr>
            <a:r>
              <a:rPr dirty="0" sz="1100" spc="-45">
                <a:latin typeface="Tahoma"/>
                <a:cs typeface="Tahoma"/>
              </a:rPr>
              <a:t>Gradable (e.g. </a:t>
            </a:r>
            <a:r>
              <a:rPr dirty="0" sz="1100" spc="-60" i="1">
                <a:latin typeface="Trebuchet MS"/>
                <a:cs typeface="Trebuchet MS"/>
              </a:rPr>
              <a:t>slightly </a:t>
            </a:r>
            <a:r>
              <a:rPr dirty="0" sz="1100" spc="-50" i="1">
                <a:latin typeface="Trebuchet MS"/>
                <a:cs typeface="Trebuchet MS"/>
              </a:rPr>
              <a:t>hot</a:t>
            </a:r>
            <a:r>
              <a:rPr dirty="0" sz="1100" spc="-50">
                <a:latin typeface="Tahoma"/>
                <a:cs typeface="Tahoma"/>
              </a:rPr>
              <a:t>, </a:t>
            </a:r>
            <a:r>
              <a:rPr dirty="0" sz="1100" spc="-70" i="1">
                <a:latin typeface="Trebuchet MS"/>
                <a:cs typeface="Trebuchet MS"/>
              </a:rPr>
              <a:t>very </a:t>
            </a:r>
            <a:r>
              <a:rPr dirty="0" sz="1100" spc="-55" i="1">
                <a:latin typeface="Trebuchet MS"/>
                <a:cs typeface="Trebuchet MS"/>
              </a:rPr>
              <a:t>cold </a:t>
            </a:r>
            <a:r>
              <a:rPr dirty="0" sz="1100">
                <a:latin typeface="Tahoma"/>
                <a:cs typeface="Tahoma"/>
              </a:rPr>
              <a:t>) </a:t>
            </a:r>
            <a:r>
              <a:rPr dirty="0" sz="1100" spc="-65">
                <a:latin typeface="Tahoma"/>
                <a:cs typeface="Tahoma"/>
              </a:rPr>
              <a:t>versus </a:t>
            </a:r>
            <a:r>
              <a:rPr dirty="0" sz="1100" spc="-50">
                <a:latin typeface="Tahoma"/>
                <a:cs typeface="Tahoma"/>
              </a:rPr>
              <a:t>non-gradable  </a:t>
            </a:r>
            <a:r>
              <a:rPr dirty="0" sz="1100" spc="-45">
                <a:latin typeface="Tahoma"/>
                <a:cs typeface="Tahoma"/>
              </a:rPr>
              <a:t>(e.g. </a:t>
            </a:r>
            <a:r>
              <a:rPr dirty="0" sz="1100" spc="-70">
                <a:latin typeface="Tahoma"/>
                <a:cs typeface="Tahoma"/>
              </a:rPr>
              <a:t>*</a:t>
            </a:r>
            <a:r>
              <a:rPr dirty="0" sz="1100" spc="-70" i="1">
                <a:latin typeface="Trebuchet MS"/>
                <a:cs typeface="Trebuchet MS"/>
              </a:rPr>
              <a:t>very dead</a:t>
            </a:r>
            <a:r>
              <a:rPr dirty="0" sz="1100" spc="-250" i="1">
                <a:latin typeface="Trebuchet MS"/>
                <a:cs typeface="Trebuchet MS"/>
              </a:rPr>
              <a:t> </a:t>
            </a:r>
            <a:r>
              <a:rPr dirty="0" sz="110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100" spc="-30">
                <a:latin typeface="Tahoma"/>
                <a:cs typeface="Tahoma"/>
              </a:rPr>
              <a:t>Opposite </a:t>
            </a:r>
            <a:r>
              <a:rPr dirty="0" sz="1100" spc="-35">
                <a:latin typeface="Tahoma"/>
                <a:cs typeface="Tahoma"/>
              </a:rPr>
              <a:t>of</a:t>
            </a:r>
            <a:r>
              <a:rPr dirty="0" sz="1100" spc="60">
                <a:latin typeface="Tahoma"/>
                <a:cs typeface="Tahoma"/>
              </a:rPr>
              <a:t> </a:t>
            </a:r>
            <a:r>
              <a:rPr dirty="0" sz="1100" spc="-45" i="1">
                <a:latin typeface="Trebuchet MS"/>
                <a:cs typeface="Trebuchet MS"/>
              </a:rPr>
              <a:t>virgin</a:t>
            </a:r>
            <a:r>
              <a:rPr dirty="0" sz="1100" spc="-45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2160992"/>
            <a:ext cx="627380" cy="133413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95275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0">
              <a:latin typeface="Verdana"/>
              <a:cs typeface="Verdana"/>
            </a:endParaRPr>
          </a:p>
          <a:p>
            <a:pPr marL="12700" marR="113030">
              <a:lnSpc>
                <a:spcPts val="700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2069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4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algn="r" marR="1016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10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14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341965"/>
            <a:ext cx="683260" cy="710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Verdana"/>
              <a:cs typeface="Verdana"/>
            </a:endParaRPr>
          </a:p>
          <a:p>
            <a:pPr marL="12700" marR="167640">
              <a:lnSpc>
                <a:spcPts val="700"/>
              </a:lnSpc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559994"/>
            <a:ext cx="579755" cy="5219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65405">
              <a:lnSpc>
                <a:spcPts val="700"/>
              </a:lnSpc>
              <a:spcBef>
                <a:spcPts val="13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283972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37">
                <a:hlinkClick r:id="rId10" action="ppaction://hlinksldjump"/>
              </a:rPr>
              <a:t>Antonmy </a:t>
            </a:r>
            <a:r>
              <a:rPr dirty="0" sz="1000" spc="65">
                <a:hlinkClick r:id="rId10" action="ppaction://hlinksldjump"/>
              </a:rPr>
              <a:t>ANT </a:t>
            </a:r>
            <a:r>
              <a:rPr dirty="0" sz="1000" spc="45">
                <a:hlinkClick r:id="rId10" action="ppaction://hlinksldjump"/>
              </a:rPr>
              <a:t>= </a:t>
            </a:r>
            <a:r>
              <a:rPr dirty="0" sz="1000" spc="-35">
                <a:hlinkClick r:id="rId10" action="ppaction://hlinksldjump"/>
              </a:rPr>
              <a:t>opposite, </a:t>
            </a:r>
            <a:r>
              <a:rPr dirty="0" sz="1000" spc="75">
                <a:hlinkClick r:id="rId10" action="ppaction://hlinksldjump"/>
              </a:rPr>
              <a:t>NYM </a:t>
            </a:r>
            <a:r>
              <a:rPr dirty="0" sz="1000" spc="45">
                <a:hlinkClick r:id="rId10" action="ppaction://hlinksldjump"/>
              </a:rPr>
              <a:t>=</a:t>
            </a:r>
            <a:r>
              <a:rPr dirty="0" sz="1000" spc="-30">
                <a:hlinkClick r:id="rId10" action="ppaction://hlinksldjump"/>
              </a:rPr>
              <a:t> </a:t>
            </a:r>
            <a:r>
              <a:rPr dirty="0" sz="1000" spc="-40">
                <a:hlinkClick r:id="rId10" action="ppaction://hlinksldjump"/>
              </a:rPr>
              <a:t>name/word</a:t>
            </a: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3938561" y="3103490"/>
            <a:ext cx="527685" cy="76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</a:rPr>
              <a:t>14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297" y="1034463"/>
            <a:ext cx="3409315" cy="120967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dirty="0" sz="1100" spc="-30">
                <a:latin typeface="Tahoma"/>
                <a:cs typeface="Tahoma"/>
              </a:rPr>
              <a:t>Opposite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meanings.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635"/>
              </a:spcBef>
            </a:pPr>
            <a:r>
              <a:rPr dirty="0" sz="1100" spc="-45">
                <a:latin typeface="Tahoma"/>
                <a:cs typeface="Tahoma"/>
              </a:rPr>
              <a:t>Gradable (e.g. </a:t>
            </a:r>
            <a:r>
              <a:rPr dirty="0" sz="1100" spc="-60" i="1">
                <a:latin typeface="Trebuchet MS"/>
                <a:cs typeface="Trebuchet MS"/>
              </a:rPr>
              <a:t>slightly </a:t>
            </a:r>
            <a:r>
              <a:rPr dirty="0" sz="1100" spc="-50" i="1">
                <a:latin typeface="Trebuchet MS"/>
                <a:cs typeface="Trebuchet MS"/>
              </a:rPr>
              <a:t>hot</a:t>
            </a:r>
            <a:r>
              <a:rPr dirty="0" sz="1100" spc="-50">
                <a:latin typeface="Tahoma"/>
                <a:cs typeface="Tahoma"/>
              </a:rPr>
              <a:t>, </a:t>
            </a:r>
            <a:r>
              <a:rPr dirty="0" sz="1100" spc="-70" i="1">
                <a:latin typeface="Trebuchet MS"/>
                <a:cs typeface="Trebuchet MS"/>
              </a:rPr>
              <a:t>very </a:t>
            </a:r>
            <a:r>
              <a:rPr dirty="0" sz="1100" spc="-55" i="1">
                <a:latin typeface="Trebuchet MS"/>
                <a:cs typeface="Trebuchet MS"/>
              </a:rPr>
              <a:t>cold </a:t>
            </a:r>
            <a:r>
              <a:rPr dirty="0" sz="1100">
                <a:latin typeface="Tahoma"/>
                <a:cs typeface="Tahoma"/>
              </a:rPr>
              <a:t>) </a:t>
            </a:r>
            <a:r>
              <a:rPr dirty="0" sz="1100" spc="-65">
                <a:latin typeface="Tahoma"/>
                <a:cs typeface="Tahoma"/>
              </a:rPr>
              <a:t>versus </a:t>
            </a:r>
            <a:r>
              <a:rPr dirty="0" sz="1100" spc="-50">
                <a:latin typeface="Tahoma"/>
                <a:cs typeface="Tahoma"/>
              </a:rPr>
              <a:t>non-gradable  </a:t>
            </a:r>
            <a:r>
              <a:rPr dirty="0" sz="1100" spc="-45">
                <a:latin typeface="Tahoma"/>
                <a:cs typeface="Tahoma"/>
              </a:rPr>
              <a:t>(e.g. </a:t>
            </a:r>
            <a:r>
              <a:rPr dirty="0" sz="1100" spc="-70">
                <a:latin typeface="Tahoma"/>
                <a:cs typeface="Tahoma"/>
              </a:rPr>
              <a:t>*</a:t>
            </a:r>
            <a:r>
              <a:rPr dirty="0" sz="1100" spc="-70" i="1">
                <a:latin typeface="Trebuchet MS"/>
                <a:cs typeface="Trebuchet MS"/>
              </a:rPr>
              <a:t>very dead</a:t>
            </a:r>
            <a:r>
              <a:rPr dirty="0" sz="1100" spc="-250" i="1">
                <a:latin typeface="Trebuchet MS"/>
                <a:cs typeface="Trebuchet MS"/>
              </a:rPr>
              <a:t> </a:t>
            </a:r>
            <a:r>
              <a:rPr dirty="0" sz="110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12700" marR="2282190">
              <a:lnSpc>
                <a:spcPct val="151000"/>
              </a:lnSpc>
            </a:pPr>
            <a:r>
              <a:rPr dirty="0" sz="1100" spc="-30">
                <a:latin typeface="Tahoma"/>
                <a:cs typeface="Tahoma"/>
              </a:rPr>
              <a:t>Opposite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45" i="1">
                <a:latin typeface="Trebuchet MS"/>
                <a:cs typeface="Trebuchet MS"/>
              </a:rPr>
              <a:t>virgin</a:t>
            </a:r>
            <a:r>
              <a:rPr dirty="0" sz="1100" spc="-45">
                <a:latin typeface="Tahoma"/>
                <a:cs typeface="Tahoma"/>
              </a:rPr>
              <a:t>?  </a:t>
            </a:r>
            <a:r>
              <a:rPr dirty="0" sz="1100" spc="-25">
                <a:latin typeface="Tahoma"/>
                <a:cs typeface="Tahoma"/>
              </a:rPr>
              <a:t>Lexical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gap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341965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559994"/>
            <a:ext cx="579755" cy="3644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65405">
              <a:lnSpc>
                <a:spcPts val="700"/>
              </a:lnSpc>
              <a:spcBef>
                <a:spcPts val="13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2964870"/>
            <a:ext cx="47815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295402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75">
                <a:hlinkClick r:id="rId11" action="ppaction://hlinksldjump"/>
              </a:rPr>
              <a:t>Homonymy </a:t>
            </a:r>
            <a:r>
              <a:rPr dirty="0" sz="1000" spc="45">
                <a:hlinkClick r:id="rId11" action="ppaction://hlinksldjump"/>
              </a:rPr>
              <a:t>HOMO = </a:t>
            </a:r>
            <a:r>
              <a:rPr dirty="0" sz="1000" spc="-55">
                <a:hlinkClick r:id="rId11" action="ppaction://hlinksldjump"/>
              </a:rPr>
              <a:t>same, </a:t>
            </a:r>
            <a:r>
              <a:rPr dirty="0" sz="1000" spc="75">
                <a:hlinkClick r:id="rId11" action="ppaction://hlinksldjump"/>
              </a:rPr>
              <a:t>NYM </a:t>
            </a:r>
            <a:r>
              <a:rPr dirty="0" sz="1000" spc="45">
                <a:hlinkClick r:id="rId11" action="ppaction://hlinksldjump"/>
              </a:rPr>
              <a:t>=</a:t>
            </a:r>
            <a:r>
              <a:rPr dirty="0" sz="1000" spc="15">
                <a:hlinkClick r:id="rId11" action="ppaction://hlinksldjump"/>
              </a:rPr>
              <a:t> </a:t>
            </a:r>
            <a:r>
              <a:rPr dirty="0" sz="1000" spc="-40">
                <a:hlinkClick r:id="rId11" action="ppaction://hlinksldjump"/>
              </a:rPr>
              <a:t>name/word</a:t>
            </a: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167297" y="405585"/>
            <a:ext cx="353631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55">
                <a:latin typeface="Tahoma"/>
                <a:cs typeface="Tahoma"/>
              </a:rPr>
              <a:t>Same </a:t>
            </a:r>
            <a:r>
              <a:rPr dirty="0" sz="1100" spc="-45">
                <a:latin typeface="Tahoma"/>
                <a:cs typeface="Tahoma"/>
              </a:rPr>
              <a:t>form, </a:t>
            </a:r>
            <a:r>
              <a:rPr dirty="0" sz="1100" spc="-40">
                <a:latin typeface="Tahoma"/>
                <a:cs typeface="Tahoma"/>
              </a:rPr>
              <a:t>different </a:t>
            </a:r>
            <a:r>
              <a:rPr dirty="0" sz="1100" spc="-55">
                <a:latin typeface="Tahoma"/>
                <a:cs typeface="Tahoma"/>
              </a:rPr>
              <a:t>meanings. </a:t>
            </a:r>
            <a:r>
              <a:rPr dirty="0" sz="1100" spc="-25">
                <a:latin typeface="Tahoma"/>
                <a:cs typeface="Tahoma"/>
              </a:rPr>
              <a:t>Often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35">
                <a:latin typeface="Tahoma"/>
                <a:cs typeface="Tahoma"/>
              </a:rPr>
              <a:t>result of </a:t>
            </a:r>
            <a:r>
              <a:rPr dirty="0" u="sng" sz="1100" spc="-3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historical </a:t>
            </a:r>
            <a:r>
              <a:rPr dirty="0" sz="1100" spc="-30">
                <a:latin typeface="Tahoma"/>
                <a:cs typeface="Tahoma"/>
              </a:rPr>
              <a:t> </a:t>
            </a:r>
            <a:r>
              <a:rPr dirty="0" u="sng" sz="1100" spc="-3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accident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2472" y="1131438"/>
            <a:ext cx="734999" cy="72936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87721" y="1106962"/>
            <a:ext cx="757049" cy="75384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033986" y="1111857"/>
            <a:ext cx="753092" cy="75873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923924" y="996373"/>
            <a:ext cx="684846" cy="9082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21608" y="1903133"/>
            <a:ext cx="408940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-125">
                <a:latin typeface="Calibri"/>
                <a:cs typeface="Calibri"/>
              </a:rPr>
              <a:t>ENG:</a:t>
            </a:r>
            <a:r>
              <a:rPr dirty="0" sz="1050" spc="-120">
                <a:latin typeface="Calibri"/>
                <a:cs typeface="Calibri"/>
              </a:rPr>
              <a:t> </a:t>
            </a:r>
            <a:r>
              <a:rPr dirty="0" sz="1050" spc="-135" b="1">
                <a:solidFill>
                  <a:srgbClr val="843C0C"/>
                </a:solidFill>
                <a:latin typeface="Calibri"/>
                <a:cs typeface="Calibri"/>
              </a:rPr>
              <a:t>bay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58248" y="1903133"/>
            <a:ext cx="408940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-125">
                <a:latin typeface="Calibri"/>
                <a:cs typeface="Calibri"/>
              </a:rPr>
              <a:t>ENG:</a:t>
            </a:r>
            <a:r>
              <a:rPr dirty="0" sz="1050" spc="-120">
                <a:latin typeface="Calibri"/>
                <a:cs typeface="Calibri"/>
              </a:rPr>
              <a:t> </a:t>
            </a:r>
            <a:r>
              <a:rPr dirty="0" sz="1050" spc="-135" b="1">
                <a:solidFill>
                  <a:srgbClr val="843C0C"/>
                </a:solidFill>
                <a:latin typeface="Calibri"/>
                <a:cs typeface="Calibri"/>
              </a:rPr>
              <a:t>bay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5899" y="2918515"/>
            <a:ext cx="513715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-120">
                <a:latin typeface="Calibri"/>
                <a:cs typeface="Calibri"/>
              </a:rPr>
              <a:t>LATIN:</a:t>
            </a:r>
            <a:r>
              <a:rPr dirty="0" sz="1050" spc="-114">
                <a:latin typeface="Calibri"/>
                <a:cs typeface="Calibri"/>
              </a:rPr>
              <a:t> </a:t>
            </a:r>
            <a:r>
              <a:rPr dirty="0" sz="1050" spc="-120" b="1">
                <a:solidFill>
                  <a:srgbClr val="843C0C"/>
                </a:solidFill>
                <a:latin typeface="Calibri"/>
                <a:cs typeface="Calibri"/>
              </a:rPr>
              <a:t>baca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70039" y="2835474"/>
            <a:ext cx="589915" cy="35687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dirty="0" sz="1050" spc="-135">
                <a:latin typeface="Calibri"/>
                <a:cs typeface="Calibri"/>
              </a:rPr>
              <a:t>OLD</a:t>
            </a:r>
            <a:r>
              <a:rPr dirty="0" sz="1050" spc="-110">
                <a:latin typeface="Calibri"/>
                <a:cs typeface="Calibri"/>
              </a:rPr>
              <a:t> </a:t>
            </a:r>
            <a:r>
              <a:rPr dirty="0" sz="1050" spc="-130">
                <a:latin typeface="Calibri"/>
                <a:cs typeface="Calibri"/>
              </a:rPr>
              <a:t>FRENCH:</a:t>
            </a:r>
            <a:endParaRPr sz="10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dirty="0" sz="1050" spc="-110" b="1">
                <a:solidFill>
                  <a:srgbClr val="843C0C"/>
                </a:solidFill>
                <a:latin typeface="Calibri"/>
                <a:cs typeface="Calibri"/>
              </a:rPr>
              <a:t>baie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72675" y="2991272"/>
            <a:ext cx="587375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-120">
                <a:latin typeface="Calibri"/>
                <a:cs typeface="Calibri"/>
              </a:rPr>
              <a:t>LATIN:</a:t>
            </a:r>
            <a:r>
              <a:rPr dirty="0" sz="1050" spc="-110">
                <a:latin typeface="Calibri"/>
                <a:cs typeface="Calibri"/>
              </a:rPr>
              <a:t> </a:t>
            </a:r>
            <a:r>
              <a:rPr dirty="0" sz="1050" spc="-110" b="1">
                <a:solidFill>
                  <a:srgbClr val="843C0C"/>
                </a:solidFill>
                <a:latin typeface="Calibri"/>
                <a:cs typeface="Calibri"/>
              </a:rPr>
              <a:t>tabula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25906" y="1903133"/>
            <a:ext cx="478155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-125">
                <a:latin typeface="Calibri"/>
                <a:cs typeface="Calibri"/>
              </a:rPr>
              <a:t>ENG:</a:t>
            </a:r>
            <a:r>
              <a:rPr dirty="0" sz="1050" spc="-114">
                <a:latin typeface="Calibri"/>
                <a:cs typeface="Calibri"/>
              </a:rPr>
              <a:t> </a:t>
            </a:r>
            <a:r>
              <a:rPr dirty="0" sz="1050" spc="-105" b="1">
                <a:solidFill>
                  <a:srgbClr val="843C0C"/>
                </a:solidFill>
                <a:latin typeface="Calibri"/>
                <a:cs typeface="Calibri"/>
              </a:rPr>
              <a:t>table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26648" y="1903133"/>
            <a:ext cx="478155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-125">
                <a:latin typeface="Calibri"/>
                <a:cs typeface="Calibri"/>
              </a:rPr>
              <a:t>ENG:</a:t>
            </a:r>
            <a:r>
              <a:rPr dirty="0" sz="1050" spc="-114">
                <a:latin typeface="Calibri"/>
                <a:cs typeface="Calibri"/>
              </a:rPr>
              <a:t> </a:t>
            </a:r>
            <a:r>
              <a:rPr dirty="0" sz="1050" spc="-105" b="1">
                <a:solidFill>
                  <a:srgbClr val="843C0C"/>
                </a:solidFill>
                <a:latin typeface="Calibri"/>
                <a:cs typeface="Calibri"/>
              </a:rPr>
              <a:t>table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05234" y="2186329"/>
            <a:ext cx="217170" cy="685800"/>
          </a:xfrm>
          <a:custGeom>
            <a:avLst/>
            <a:gdLst/>
            <a:ahLst/>
            <a:cxnLst/>
            <a:rect l="l" t="t" r="r" b="b"/>
            <a:pathLst>
              <a:path w="217170" h="685800">
                <a:moveTo>
                  <a:pt x="162619" y="144405"/>
                </a:moveTo>
                <a:lnTo>
                  <a:pt x="54206" y="144405"/>
                </a:lnTo>
                <a:lnTo>
                  <a:pt x="54206" y="685312"/>
                </a:lnTo>
                <a:lnTo>
                  <a:pt x="162619" y="685312"/>
                </a:lnTo>
                <a:lnTo>
                  <a:pt x="162619" y="144405"/>
                </a:lnTo>
                <a:close/>
              </a:path>
              <a:path w="217170" h="685800">
                <a:moveTo>
                  <a:pt x="108412" y="0"/>
                </a:moveTo>
                <a:lnTo>
                  <a:pt x="0" y="144405"/>
                </a:lnTo>
                <a:lnTo>
                  <a:pt x="216824" y="144405"/>
                </a:lnTo>
                <a:lnTo>
                  <a:pt x="108412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05234" y="2186329"/>
            <a:ext cx="217170" cy="685800"/>
          </a:xfrm>
          <a:custGeom>
            <a:avLst/>
            <a:gdLst/>
            <a:ahLst/>
            <a:cxnLst/>
            <a:rect l="l" t="t" r="r" b="b"/>
            <a:pathLst>
              <a:path w="217170" h="685800">
                <a:moveTo>
                  <a:pt x="0" y="144405"/>
                </a:moveTo>
                <a:lnTo>
                  <a:pt x="108412" y="0"/>
                </a:lnTo>
                <a:lnTo>
                  <a:pt x="216824" y="144405"/>
                </a:lnTo>
                <a:lnTo>
                  <a:pt x="162618" y="144405"/>
                </a:lnTo>
                <a:lnTo>
                  <a:pt x="162618" y="685312"/>
                </a:lnTo>
                <a:lnTo>
                  <a:pt x="54206" y="685312"/>
                </a:lnTo>
                <a:lnTo>
                  <a:pt x="54206" y="144405"/>
                </a:lnTo>
                <a:lnTo>
                  <a:pt x="0" y="144405"/>
                </a:lnTo>
                <a:close/>
              </a:path>
            </a:pathLst>
          </a:custGeom>
          <a:ln w="3786">
            <a:solidFill>
              <a:srgbClr val="41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57834" y="2156959"/>
            <a:ext cx="217170" cy="685800"/>
          </a:xfrm>
          <a:custGeom>
            <a:avLst/>
            <a:gdLst/>
            <a:ahLst/>
            <a:cxnLst/>
            <a:rect l="l" t="t" r="r" b="b"/>
            <a:pathLst>
              <a:path w="217169" h="685800">
                <a:moveTo>
                  <a:pt x="162619" y="144405"/>
                </a:moveTo>
                <a:lnTo>
                  <a:pt x="54206" y="144405"/>
                </a:lnTo>
                <a:lnTo>
                  <a:pt x="54206" y="685312"/>
                </a:lnTo>
                <a:lnTo>
                  <a:pt x="162619" y="685312"/>
                </a:lnTo>
                <a:lnTo>
                  <a:pt x="162619" y="144405"/>
                </a:lnTo>
                <a:close/>
              </a:path>
              <a:path w="217169" h="685800">
                <a:moveTo>
                  <a:pt x="108412" y="0"/>
                </a:moveTo>
                <a:lnTo>
                  <a:pt x="0" y="144405"/>
                </a:lnTo>
                <a:lnTo>
                  <a:pt x="216824" y="144405"/>
                </a:lnTo>
                <a:lnTo>
                  <a:pt x="108412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357834" y="2156959"/>
            <a:ext cx="217170" cy="685800"/>
          </a:xfrm>
          <a:custGeom>
            <a:avLst/>
            <a:gdLst/>
            <a:ahLst/>
            <a:cxnLst/>
            <a:rect l="l" t="t" r="r" b="b"/>
            <a:pathLst>
              <a:path w="217169" h="685800">
                <a:moveTo>
                  <a:pt x="0" y="144405"/>
                </a:moveTo>
                <a:lnTo>
                  <a:pt x="108412" y="0"/>
                </a:lnTo>
                <a:lnTo>
                  <a:pt x="216824" y="144405"/>
                </a:lnTo>
                <a:lnTo>
                  <a:pt x="162618" y="144405"/>
                </a:lnTo>
                <a:lnTo>
                  <a:pt x="162618" y="685312"/>
                </a:lnTo>
                <a:lnTo>
                  <a:pt x="54206" y="685312"/>
                </a:lnTo>
                <a:lnTo>
                  <a:pt x="54206" y="144405"/>
                </a:lnTo>
                <a:lnTo>
                  <a:pt x="0" y="144405"/>
                </a:lnTo>
                <a:close/>
              </a:path>
            </a:pathLst>
          </a:custGeom>
          <a:ln w="3786">
            <a:solidFill>
              <a:srgbClr val="41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396264" y="2215677"/>
            <a:ext cx="370205" cy="709295"/>
          </a:xfrm>
          <a:custGeom>
            <a:avLst/>
            <a:gdLst/>
            <a:ahLst/>
            <a:cxnLst/>
            <a:rect l="l" t="t" r="r" b="b"/>
            <a:pathLst>
              <a:path w="370205" h="709294">
                <a:moveTo>
                  <a:pt x="170303" y="160285"/>
                </a:moveTo>
                <a:lnTo>
                  <a:pt x="47100" y="160285"/>
                </a:lnTo>
                <a:lnTo>
                  <a:pt x="275791" y="709266"/>
                </a:lnTo>
                <a:lnTo>
                  <a:pt x="369991" y="639644"/>
                </a:lnTo>
                <a:lnTo>
                  <a:pt x="170303" y="160285"/>
                </a:lnTo>
                <a:close/>
              </a:path>
              <a:path w="370205" h="709294">
                <a:moveTo>
                  <a:pt x="41931" y="0"/>
                </a:moveTo>
                <a:lnTo>
                  <a:pt x="0" y="195096"/>
                </a:lnTo>
                <a:lnTo>
                  <a:pt x="47100" y="160285"/>
                </a:lnTo>
                <a:lnTo>
                  <a:pt x="170303" y="160285"/>
                </a:lnTo>
                <a:lnTo>
                  <a:pt x="141300" y="90662"/>
                </a:lnTo>
                <a:lnTo>
                  <a:pt x="188400" y="55851"/>
                </a:lnTo>
                <a:lnTo>
                  <a:pt x="41931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396264" y="2215677"/>
            <a:ext cx="370205" cy="709295"/>
          </a:xfrm>
          <a:custGeom>
            <a:avLst/>
            <a:gdLst/>
            <a:ahLst/>
            <a:cxnLst/>
            <a:rect l="l" t="t" r="r" b="b"/>
            <a:pathLst>
              <a:path w="370205" h="709294">
                <a:moveTo>
                  <a:pt x="0" y="195096"/>
                </a:moveTo>
                <a:lnTo>
                  <a:pt x="41931" y="0"/>
                </a:lnTo>
                <a:lnTo>
                  <a:pt x="188400" y="55851"/>
                </a:lnTo>
                <a:lnTo>
                  <a:pt x="141300" y="90662"/>
                </a:lnTo>
                <a:lnTo>
                  <a:pt x="369991" y="639644"/>
                </a:lnTo>
                <a:lnTo>
                  <a:pt x="275791" y="709267"/>
                </a:lnTo>
                <a:lnTo>
                  <a:pt x="47100" y="160285"/>
                </a:lnTo>
                <a:lnTo>
                  <a:pt x="0" y="195096"/>
                </a:lnTo>
                <a:close/>
              </a:path>
            </a:pathLst>
          </a:custGeom>
          <a:ln w="4132">
            <a:solidFill>
              <a:srgbClr val="41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913240" y="2246008"/>
            <a:ext cx="371475" cy="671830"/>
          </a:xfrm>
          <a:custGeom>
            <a:avLst/>
            <a:gdLst/>
            <a:ahLst/>
            <a:cxnLst/>
            <a:rect l="l" t="t" r="r" b="b"/>
            <a:pathLst>
              <a:path w="371475" h="671830">
                <a:moveTo>
                  <a:pt x="335166" y="0"/>
                </a:moveTo>
                <a:lnTo>
                  <a:pt x="187164" y="48151"/>
                </a:lnTo>
                <a:lnTo>
                  <a:pt x="233202" y="85398"/>
                </a:lnTo>
                <a:lnTo>
                  <a:pt x="0" y="596807"/>
                </a:lnTo>
                <a:lnTo>
                  <a:pt x="92076" y="671301"/>
                </a:lnTo>
                <a:lnTo>
                  <a:pt x="325278" y="159891"/>
                </a:lnTo>
                <a:lnTo>
                  <a:pt x="364486" y="159891"/>
                </a:lnTo>
                <a:lnTo>
                  <a:pt x="335166" y="0"/>
                </a:lnTo>
                <a:close/>
              </a:path>
              <a:path w="371475" h="671830">
                <a:moveTo>
                  <a:pt x="364486" y="159891"/>
                </a:moveTo>
                <a:lnTo>
                  <a:pt x="325278" y="159891"/>
                </a:lnTo>
                <a:lnTo>
                  <a:pt x="371316" y="197137"/>
                </a:lnTo>
                <a:lnTo>
                  <a:pt x="364486" y="159891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913240" y="2246008"/>
            <a:ext cx="371475" cy="671830"/>
          </a:xfrm>
          <a:custGeom>
            <a:avLst/>
            <a:gdLst/>
            <a:ahLst/>
            <a:cxnLst/>
            <a:rect l="l" t="t" r="r" b="b"/>
            <a:pathLst>
              <a:path w="371475" h="671830">
                <a:moveTo>
                  <a:pt x="187164" y="48151"/>
                </a:moveTo>
                <a:lnTo>
                  <a:pt x="335166" y="0"/>
                </a:lnTo>
                <a:lnTo>
                  <a:pt x="371316" y="197138"/>
                </a:lnTo>
                <a:lnTo>
                  <a:pt x="325278" y="159891"/>
                </a:lnTo>
                <a:lnTo>
                  <a:pt x="92076" y="671301"/>
                </a:lnTo>
                <a:lnTo>
                  <a:pt x="0" y="596807"/>
                </a:lnTo>
                <a:lnTo>
                  <a:pt x="233202" y="85398"/>
                </a:lnTo>
                <a:lnTo>
                  <a:pt x="187164" y="48151"/>
                </a:lnTo>
                <a:close/>
              </a:path>
            </a:pathLst>
          </a:custGeom>
          <a:ln w="4170">
            <a:solidFill>
              <a:srgbClr val="4171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938561" y="3103490"/>
            <a:ext cx="527685" cy="76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speech</a:t>
            </a:r>
            <a:r>
              <a:rPr dirty="0" sz="400" spc="25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6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7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</a:rPr>
              <a:t>15</a:t>
            </a:r>
            <a:r>
              <a:rPr dirty="0" sz="600" spc="-155">
                <a:latin typeface="Verdana"/>
                <a:cs typeface="Verdana"/>
                <a:hlinkClick r:id="rId28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8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8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8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8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341965"/>
            <a:ext cx="683260" cy="710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Verdana"/>
              <a:cs typeface="Verdana"/>
            </a:endParaRPr>
          </a:p>
          <a:p>
            <a:pPr marL="12700" marR="167640">
              <a:lnSpc>
                <a:spcPts val="700"/>
              </a:lnSpc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9900" y="87195"/>
            <a:ext cx="270891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7936" sz="2100" spc="-67">
                <a:hlinkClick r:id="rId12" action="ppaction://hlinksldjump"/>
              </a:rPr>
              <a:t>Polysemy </a:t>
            </a:r>
            <a:r>
              <a:rPr dirty="0" sz="1000" spc="35">
                <a:hlinkClick r:id="rId12" action="ppaction://hlinksldjump"/>
              </a:rPr>
              <a:t>POLY </a:t>
            </a:r>
            <a:r>
              <a:rPr dirty="0" sz="1000" spc="45">
                <a:hlinkClick r:id="rId12" action="ppaction://hlinksldjump"/>
              </a:rPr>
              <a:t>= </a:t>
            </a:r>
            <a:r>
              <a:rPr dirty="0" sz="1000" spc="-25">
                <a:hlinkClick r:id="rId12" action="ppaction://hlinksldjump"/>
              </a:rPr>
              <a:t>multiple, </a:t>
            </a:r>
            <a:r>
              <a:rPr dirty="0" sz="1000" spc="40">
                <a:hlinkClick r:id="rId12" action="ppaction://hlinksldjump"/>
              </a:rPr>
              <a:t>SEM </a:t>
            </a:r>
            <a:r>
              <a:rPr dirty="0" sz="1000" spc="45">
                <a:hlinkClick r:id="rId12" action="ppaction://hlinksldjump"/>
              </a:rPr>
              <a:t>=</a:t>
            </a:r>
            <a:r>
              <a:rPr dirty="0" sz="1000" spc="55">
                <a:hlinkClick r:id="rId12" action="ppaction://hlinksldjump"/>
              </a:rPr>
              <a:t> </a:t>
            </a:r>
            <a:r>
              <a:rPr dirty="0" sz="1000" spc="-45">
                <a:hlinkClick r:id="rId12" action="ppaction://hlinksldjump"/>
              </a:rPr>
              <a:t>meaning</a:t>
            </a: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3913263" y="2578138"/>
            <a:ext cx="579755" cy="349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6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sem.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710"/>
              </a:lnSpc>
            </a:pP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54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13263" y="2983014"/>
            <a:ext cx="553085" cy="197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</a:rPr>
              <a:t>16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297" y="1023021"/>
            <a:ext cx="323723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55"/>
              </a:spcBef>
            </a:pPr>
            <a:r>
              <a:rPr dirty="0" sz="1100" spc="-55">
                <a:latin typeface="Tahoma"/>
                <a:cs typeface="Tahoma"/>
              </a:rPr>
              <a:t>Same </a:t>
            </a:r>
            <a:r>
              <a:rPr dirty="0" sz="1100" spc="-45">
                <a:latin typeface="Tahoma"/>
                <a:cs typeface="Tahoma"/>
              </a:rPr>
              <a:t>form, </a:t>
            </a:r>
            <a:r>
              <a:rPr dirty="0" sz="1100" spc="-50">
                <a:latin typeface="Tahoma"/>
                <a:cs typeface="Tahoma"/>
              </a:rPr>
              <a:t>and </a:t>
            </a:r>
            <a:r>
              <a:rPr dirty="0" sz="1100" spc="-75" b="1">
                <a:latin typeface="Tahoma"/>
                <a:cs typeface="Tahoma"/>
              </a:rPr>
              <a:t>different </a:t>
            </a:r>
            <a:r>
              <a:rPr dirty="0" sz="1100" spc="-65" b="1">
                <a:latin typeface="Tahoma"/>
                <a:cs typeface="Tahoma"/>
              </a:rPr>
              <a:t>but </a:t>
            </a:r>
            <a:r>
              <a:rPr dirty="0" sz="1100" spc="-75" b="1">
                <a:latin typeface="Tahoma"/>
                <a:cs typeface="Tahoma"/>
              </a:rPr>
              <a:t>related </a:t>
            </a:r>
            <a:r>
              <a:rPr dirty="0" sz="1100" spc="-85" b="1">
                <a:latin typeface="Tahoma"/>
                <a:cs typeface="Tahoma"/>
              </a:rPr>
              <a:t>meanings</a:t>
            </a:r>
            <a:r>
              <a:rPr dirty="0" sz="1100" spc="-85">
                <a:latin typeface="Tahoma"/>
                <a:cs typeface="Tahoma"/>
              </a:rPr>
              <a:t>. </a:t>
            </a:r>
            <a:r>
              <a:rPr dirty="0" sz="1100" spc="-20">
                <a:latin typeface="Tahoma"/>
                <a:cs typeface="Tahoma"/>
              </a:rPr>
              <a:t>The  </a:t>
            </a:r>
            <a:r>
              <a:rPr dirty="0" sz="1100" spc="-55">
                <a:latin typeface="Tahoma"/>
                <a:cs typeface="Tahoma"/>
              </a:rPr>
              <a:t>meaning </a:t>
            </a:r>
            <a:r>
              <a:rPr dirty="0" sz="1100" spc="-35">
                <a:latin typeface="Tahoma"/>
                <a:cs typeface="Tahoma"/>
              </a:rPr>
              <a:t>relationship is </a:t>
            </a:r>
            <a:r>
              <a:rPr dirty="0" u="sng" sz="1100" spc="-3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mentally</a:t>
            </a:r>
            <a:r>
              <a:rPr dirty="0" u="sng" sz="1100" spc="19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100" spc="-6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represented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1960" y="1524062"/>
            <a:ext cx="29032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14629" indent="-177165">
              <a:lnSpc>
                <a:spcPct val="100000"/>
              </a:lnSpc>
              <a:spcBef>
                <a:spcPts val="90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dirty="0" sz="1100" spc="30">
                <a:latin typeface="Tahoma"/>
                <a:cs typeface="Tahoma"/>
              </a:rPr>
              <a:t>NOUN </a:t>
            </a:r>
            <a:r>
              <a:rPr dirty="0" baseline="-13888" sz="1200" spc="15">
                <a:latin typeface="Verdana"/>
                <a:cs typeface="Verdana"/>
              </a:rPr>
              <a:t>PHENOMENON </a:t>
            </a:r>
            <a:r>
              <a:rPr dirty="0" sz="1100" spc="45">
                <a:latin typeface="Tahoma"/>
                <a:cs typeface="Tahoma"/>
              </a:rPr>
              <a:t>= </a:t>
            </a:r>
            <a:r>
              <a:rPr dirty="0" sz="1100" spc="-55" i="1">
                <a:latin typeface="Trebuchet MS"/>
                <a:cs typeface="Trebuchet MS"/>
              </a:rPr>
              <a:t>polysemy</a:t>
            </a:r>
            <a:r>
              <a:rPr dirty="0" sz="1100" spc="-85" i="1">
                <a:latin typeface="Trebuchet MS"/>
                <a:cs typeface="Trebuchet MS"/>
              </a:rPr>
              <a:t> </a:t>
            </a:r>
            <a:r>
              <a:rPr dirty="0" sz="1100" spc="-105">
                <a:latin typeface="Arial"/>
                <a:cs typeface="Arial"/>
              </a:rPr>
              <a:t>/p@"lIs@mi:/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4085" y="1794000"/>
            <a:ext cx="1948814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0">
                <a:latin typeface="Verdana"/>
                <a:cs typeface="Verdana"/>
              </a:rPr>
              <a:t>REFERRING </a:t>
            </a:r>
            <a:r>
              <a:rPr dirty="0" sz="800" spc="40">
                <a:latin typeface="Verdana"/>
                <a:cs typeface="Verdana"/>
              </a:rPr>
              <a:t>TO </a:t>
            </a:r>
            <a:r>
              <a:rPr dirty="0" sz="800" spc="-5">
                <a:latin typeface="Verdana"/>
                <a:cs typeface="Verdana"/>
              </a:rPr>
              <a:t>POLYSEMOUS</a:t>
            </a:r>
            <a:r>
              <a:rPr dirty="0" sz="800" spc="-60">
                <a:latin typeface="Verdana"/>
                <a:cs typeface="Verdana"/>
              </a:rPr>
              <a:t> </a:t>
            </a:r>
            <a:r>
              <a:rPr dirty="0" sz="800" spc="-25">
                <a:latin typeface="Verdana"/>
                <a:cs typeface="Verdana"/>
              </a:rPr>
              <a:t>WORDS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7360" y="1734094"/>
            <a:ext cx="33521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90"/>
              </a:spcBef>
              <a:buClr>
                <a:srgbClr val="3333B2"/>
              </a:buClr>
              <a:buFont typeface="Lucida Sans Unicode"/>
              <a:buChar char="►"/>
              <a:tabLst>
                <a:tab pos="189865" algn="l"/>
                <a:tab pos="2604135" algn="l"/>
              </a:tabLst>
            </a:pPr>
            <a:r>
              <a:rPr dirty="0" sz="1100" spc="30">
                <a:latin typeface="Tahoma"/>
                <a:cs typeface="Tahoma"/>
              </a:rPr>
              <a:t>NOUN	</a:t>
            </a:r>
            <a:r>
              <a:rPr dirty="0" sz="1100" spc="45">
                <a:latin typeface="Tahoma"/>
                <a:cs typeface="Tahoma"/>
              </a:rPr>
              <a:t>=</a:t>
            </a:r>
            <a:r>
              <a:rPr dirty="0" sz="1100" spc="-35">
                <a:latin typeface="Tahoma"/>
                <a:cs typeface="Tahoma"/>
              </a:rPr>
              <a:t> </a:t>
            </a:r>
            <a:r>
              <a:rPr dirty="0" sz="1100" spc="-60" i="1">
                <a:latin typeface="Trebuchet MS"/>
                <a:cs typeface="Trebuchet MS"/>
              </a:rPr>
              <a:t>polysemes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1960" y="1862402"/>
            <a:ext cx="2168525" cy="4457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214629">
              <a:lnSpc>
                <a:spcPct val="100000"/>
              </a:lnSpc>
              <a:spcBef>
                <a:spcPts val="434"/>
              </a:spcBef>
            </a:pPr>
            <a:r>
              <a:rPr dirty="0" sz="1100">
                <a:latin typeface="Arial"/>
                <a:cs typeface="Arial"/>
              </a:rPr>
              <a:t>/"p6li:si:mz/</a:t>
            </a:r>
            <a:endParaRPr sz="1100">
              <a:latin typeface="Arial"/>
              <a:cs typeface="Arial"/>
            </a:endParaRPr>
          </a:p>
          <a:p>
            <a:pPr marL="214629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dirty="0" sz="1100" spc="30">
                <a:latin typeface="Tahoma"/>
                <a:cs typeface="Tahoma"/>
              </a:rPr>
              <a:t>ADJ. </a:t>
            </a:r>
            <a:r>
              <a:rPr dirty="0" sz="1100" spc="45">
                <a:latin typeface="Tahoma"/>
                <a:cs typeface="Tahoma"/>
              </a:rPr>
              <a:t>= </a:t>
            </a:r>
            <a:r>
              <a:rPr dirty="0" sz="1100" spc="-50" i="1">
                <a:latin typeface="Trebuchet MS"/>
                <a:cs typeface="Trebuchet MS"/>
              </a:rPr>
              <a:t>polysemous</a:t>
            </a:r>
            <a:r>
              <a:rPr dirty="0" sz="1100" spc="30" i="1">
                <a:latin typeface="Trebuchet MS"/>
                <a:cs typeface="Trebuchet MS"/>
              </a:rPr>
              <a:t> </a:t>
            </a:r>
            <a:r>
              <a:rPr dirty="0" sz="1100" spc="-170">
                <a:latin typeface="Arial"/>
                <a:cs typeface="Arial"/>
              </a:rPr>
              <a:t>/p@"lIs@m@s/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341965"/>
            <a:ext cx="683260" cy="21780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Verdana"/>
              <a:cs typeface="Verdana"/>
            </a:endParaRPr>
          </a:p>
          <a:p>
            <a:pPr marL="12700" marR="167640">
              <a:lnSpc>
                <a:spcPts val="700"/>
              </a:lnSpc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0">
              <a:latin typeface="Verdana"/>
              <a:cs typeface="Verdana"/>
            </a:endParaRPr>
          </a:p>
          <a:p>
            <a:pPr marL="12700" marR="120014">
              <a:lnSpc>
                <a:spcPts val="700"/>
              </a:lnSpc>
              <a:spcBef>
                <a:spcPts val="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0764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207645">
              <a:lnSpc>
                <a:spcPct val="103800"/>
              </a:lnSpc>
              <a:spcBef>
                <a:spcPts val="235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35179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900" y="87195"/>
            <a:ext cx="270891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7936" sz="2100" spc="-67">
                <a:hlinkClick r:id="rId12" action="ppaction://hlinksldjump"/>
              </a:rPr>
              <a:t>Polysemy </a:t>
            </a:r>
            <a:r>
              <a:rPr dirty="0" sz="1000" spc="35">
                <a:hlinkClick r:id="rId12" action="ppaction://hlinksldjump"/>
              </a:rPr>
              <a:t>POLY </a:t>
            </a:r>
            <a:r>
              <a:rPr dirty="0" sz="1000" spc="45">
                <a:hlinkClick r:id="rId12" action="ppaction://hlinksldjump"/>
              </a:rPr>
              <a:t>= </a:t>
            </a:r>
            <a:r>
              <a:rPr dirty="0" sz="1000" spc="-25">
                <a:hlinkClick r:id="rId12" action="ppaction://hlinksldjump"/>
              </a:rPr>
              <a:t>multiple, </a:t>
            </a:r>
            <a:r>
              <a:rPr dirty="0" sz="1000" spc="40">
                <a:hlinkClick r:id="rId12" action="ppaction://hlinksldjump"/>
              </a:rPr>
              <a:t>SEM </a:t>
            </a:r>
            <a:r>
              <a:rPr dirty="0" sz="1000" spc="45">
                <a:hlinkClick r:id="rId12" action="ppaction://hlinksldjump"/>
              </a:rPr>
              <a:t>=</a:t>
            </a:r>
            <a:r>
              <a:rPr dirty="0" sz="1000" spc="55">
                <a:hlinkClick r:id="rId12" action="ppaction://hlinksldjump"/>
              </a:rPr>
              <a:t> </a:t>
            </a:r>
            <a:r>
              <a:rPr dirty="0" sz="1000" spc="-45">
                <a:hlinkClick r:id="rId12" action="ppaction://hlinksldjump"/>
              </a:rPr>
              <a:t>meaning</a:t>
            </a:r>
            <a:endParaRPr sz="1000"/>
          </a:p>
        </p:txBody>
      </p:sp>
      <p:sp>
        <p:nvSpPr>
          <p:cNvPr id="6" name="object 6"/>
          <p:cNvSpPr/>
          <p:nvPr/>
        </p:nvSpPr>
        <p:spPr>
          <a:xfrm>
            <a:off x="242521" y="701651"/>
            <a:ext cx="3311116" cy="239736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913263" y="2578138"/>
            <a:ext cx="579755" cy="349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6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0" action="ppaction://hlinksldjump"/>
              </a:rPr>
              <a:t>Exploring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20" action="ppaction://hlinksldjump"/>
              </a:rPr>
              <a:t>sem.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710"/>
              </a:lnSpc>
            </a:pP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54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983014"/>
            <a:ext cx="553085" cy="197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speech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</a:rPr>
              <a:t>17</a:t>
            </a:r>
            <a:r>
              <a:rPr dirty="0" sz="600" spc="-155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900" y="87195"/>
            <a:ext cx="270891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7936" sz="2100" spc="-67">
                <a:hlinkClick r:id="rId3" action="ppaction://hlinksldjump"/>
              </a:rPr>
              <a:t>Polysemy </a:t>
            </a:r>
            <a:r>
              <a:rPr dirty="0" sz="1000" spc="35">
                <a:hlinkClick r:id="rId3" action="ppaction://hlinksldjump"/>
              </a:rPr>
              <a:t>POLY </a:t>
            </a:r>
            <a:r>
              <a:rPr dirty="0" sz="1000" spc="45">
                <a:hlinkClick r:id="rId3" action="ppaction://hlinksldjump"/>
              </a:rPr>
              <a:t>= </a:t>
            </a:r>
            <a:r>
              <a:rPr dirty="0" sz="1000" spc="-25">
                <a:hlinkClick r:id="rId3" action="ppaction://hlinksldjump"/>
              </a:rPr>
              <a:t>multiple, </a:t>
            </a:r>
            <a:r>
              <a:rPr dirty="0" sz="1000" spc="40">
                <a:hlinkClick r:id="rId3" action="ppaction://hlinksldjump"/>
              </a:rPr>
              <a:t>SEM </a:t>
            </a:r>
            <a:r>
              <a:rPr dirty="0" sz="1000" spc="45">
                <a:hlinkClick r:id="rId3" action="ppaction://hlinksldjump"/>
              </a:rPr>
              <a:t>=</a:t>
            </a:r>
            <a:r>
              <a:rPr dirty="0" sz="1000" spc="55">
                <a:hlinkClick r:id="rId3" action="ppaction://hlinksldjump"/>
              </a:rPr>
              <a:t> </a:t>
            </a:r>
            <a:r>
              <a:rPr dirty="0" sz="1000" spc="-45">
                <a:hlinkClick r:id="rId3" action="ppaction://hlinksldjump"/>
              </a:rPr>
              <a:t>meaning</a:t>
            </a:r>
            <a:endParaRPr sz="1000"/>
          </a:p>
        </p:txBody>
      </p:sp>
      <p:sp>
        <p:nvSpPr>
          <p:cNvPr id="5" name="object 5"/>
          <p:cNvSpPr/>
          <p:nvPr/>
        </p:nvSpPr>
        <p:spPr>
          <a:xfrm>
            <a:off x="236816" y="805434"/>
            <a:ext cx="3218048" cy="19344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913263" y="341965"/>
            <a:ext cx="683260" cy="3152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Verdana"/>
              <a:cs typeface="Verdana"/>
            </a:endParaRPr>
          </a:p>
          <a:p>
            <a:pPr marL="12700" marR="167640">
              <a:lnSpc>
                <a:spcPts val="700"/>
              </a:lnSpc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0">
              <a:latin typeface="Verdana"/>
              <a:cs typeface="Verdana"/>
            </a:endParaRPr>
          </a:p>
          <a:p>
            <a:pPr marL="12700" marR="120014">
              <a:lnSpc>
                <a:spcPts val="700"/>
              </a:lnSpc>
              <a:spcBef>
                <a:spcPts val="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9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9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0764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latin typeface="Verdana"/>
                <a:cs typeface="Verdana"/>
                <a:hlinkClick r:id="rId3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207645">
              <a:lnSpc>
                <a:spcPct val="103800"/>
              </a:lnSpc>
              <a:spcBef>
                <a:spcPts val="235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600" spc="-1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lexical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7" action="ppaction://hlinksldjump"/>
              </a:rPr>
              <a:t>Form-related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35179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0">
              <a:latin typeface="Verdana"/>
              <a:cs typeface="Verdana"/>
            </a:endParaRPr>
          </a:p>
          <a:p>
            <a:pPr marL="12700" marR="168910">
              <a:lnSpc>
                <a:spcPts val="700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0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20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108585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speech</a:t>
            </a:r>
            <a:r>
              <a:rPr dirty="0" sz="400" spc="4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algn="r" marR="6604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60960">
              <a:lnSpc>
                <a:spcPts val="575"/>
              </a:lnSpc>
              <a:spcBef>
                <a:spcPts val="110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18</a:t>
            </a:r>
            <a:r>
              <a:rPr dirty="0" sz="600" spc="-155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341965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9900" y="87195"/>
            <a:ext cx="270891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7936" sz="2100" spc="-67">
                <a:hlinkClick r:id="rId12" action="ppaction://hlinksldjump"/>
              </a:rPr>
              <a:t>Polysemy </a:t>
            </a:r>
            <a:r>
              <a:rPr dirty="0" sz="1000" spc="35">
                <a:hlinkClick r:id="rId12" action="ppaction://hlinksldjump"/>
              </a:rPr>
              <a:t>POLY </a:t>
            </a:r>
            <a:r>
              <a:rPr dirty="0" sz="1000" spc="45">
                <a:hlinkClick r:id="rId12" action="ppaction://hlinksldjump"/>
              </a:rPr>
              <a:t>= </a:t>
            </a:r>
            <a:r>
              <a:rPr dirty="0" sz="1000" spc="-25">
                <a:hlinkClick r:id="rId12" action="ppaction://hlinksldjump"/>
              </a:rPr>
              <a:t>multiple, </a:t>
            </a:r>
            <a:r>
              <a:rPr dirty="0" sz="1000" spc="40">
                <a:hlinkClick r:id="rId12" action="ppaction://hlinksldjump"/>
              </a:rPr>
              <a:t>SEM </a:t>
            </a:r>
            <a:r>
              <a:rPr dirty="0" sz="1000" spc="45">
                <a:hlinkClick r:id="rId12" action="ppaction://hlinksldjump"/>
              </a:rPr>
              <a:t>=</a:t>
            </a:r>
            <a:r>
              <a:rPr dirty="0" sz="1000" spc="55">
                <a:hlinkClick r:id="rId12" action="ppaction://hlinksldjump"/>
              </a:rPr>
              <a:t> </a:t>
            </a:r>
            <a:r>
              <a:rPr dirty="0" sz="1000" spc="-45">
                <a:hlinkClick r:id="rId12" action="ppaction://hlinksldjump"/>
              </a:rPr>
              <a:t>meaning</a:t>
            </a: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167297" y="917001"/>
            <a:ext cx="1477010" cy="531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900"/>
              </a:lnSpc>
              <a:spcBef>
                <a:spcPts val="100"/>
              </a:spcBef>
            </a:pPr>
            <a:r>
              <a:rPr dirty="0" sz="1100" spc="-25">
                <a:latin typeface="Tahoma"/>
                <a:cs typeface="Tahoma"/>
              </a:rPr>
              <a:t>Other </a:t>
            </a:r>
            <a:r>
              <a:rPr dirty="0" sz="1100" spc="-55">
                <a:latin typeface="Tahoma"/>
                <a:cs typeface="Tahoma"/>
              </a:rPr>
              <a:t>polysemous </a:t>
            </a:r>
            <a:r>
              <a:rPr dirty="0" sz="1100" spc="-75">
                <a:latin typeface="Tahoma"/>
                <a:cs typeface="Tahoma"/>
              </a:rPr>
              <a:t>words;  </a:t>
            </a:r>
            <a:r>
              <a:rPr dirty="0" sz="1100" spc="-50">
                <a:latin typeface="Tahoma"/>
                <a:cs typeface="Tahoma"/>
              </a:rPr>
              <a:t>bed,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15">
                <a:latin typeface="Tahoma"/>
                <a:cs typeface="Tahoma"/>
              </a:rPr>
              <a:t>full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1907963"/>
            <a:ext cx="627380" cy="15868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95275">
              <a:lnSpc>
                <a:spcPct val="152200"/>
              </a:lnSpc>
              <a:spcBef>
                <a:spcPts val="3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0">
              <a:latin typeface="Verdana"/>
              <a:cs typeface="Verdana"/>
            </a:endParaRPr>
          </a:p>
          <a:p>
            <a:pPr marL="12700" marR="113030">
              <a:lnSpc>
                <a:spcPts val="700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2069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4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algn="r" marR="1016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19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341965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9900" y="87195"/>
            <a:ext cx="270891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7936" sz="2100" spc="-67">
                <a:hlinkClick r:id="rId12" action="ppaction://hlinksldjump"/>
              </a:rPr>
              <a:t>Polysemy </a:t>
            </a:r>
            <a:r>
              <a:rPr dirty="0" sz="1000" spc="35">
                <a:hlinkClick r:id="rId12" action="ppaction://hlinksldjump"/>
              </a:rPr>
              <a:t>POLY </a:t>
            </a:r>
            <a:r>
              <a:rPr dirty="0" sz="1000" spc="45">
                <a:hlinkClick r:id="rId12" action="ppaction://hlinksldjump"/>
              </a:rPr>
              <a:t>= </a:t>
            </a:r>
            <a:r>
              <a:rPr dirty="0" sz="1000" spc="-25">
                <a:hlinkClick r:id="rId12" action="ppaction://hlinksldjump"/>
              </a:rPr>
              <a:t>multiple, </a:t>
            </a:r>
            <a:r>
              <a:rPr dirty="0" sz="1000" spc="40">
                <a:hlinkClick r:id="rId12" action="ppaction://hlinksldjump"/>
              </a:rPr>
              <a:t>SEM </a:t>
            </a:r>
            <a:r>
              <a:rPr dirty="0" sz="1000" spc="45">
                <a:hlinkClick r:id="rId12" action="ppaction://hlinksldjump"/>
              </a:rPr>
              <a:t>=</a:t>
            </a:r>
            <a:r>
              <a:rPr dirty="0" sz="1000" spc="55">
                <a:hlinkClick r:id="rId12" action="ppaction://hlinksldjump"/>
              </a:rPr>
              <a:t> </a:t>
            </a:r>
            <a:r>
              <a:rPr dirty="0" sz="1000" spc="-45">
                <a:hlinkClick r:id="rId12" action="ppaction://hlinksldjump"/>
              </a:rPr>
              <a:t>meaning</a:t>
            </a: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3913263" y="2578138"/>
            <a:ext cx="579755" cy="349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6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sem.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710"/>
              </a:lnSpc>
            </a:pP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54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13263" y="2983014"/>
            <a:ext cx="553085" cy="197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</a:rPr>
              <a:t>19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297" y="917001"/>
            <a:ext cx="1477010" cy="531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900"/>
              </a:lnSpc>
              <a:spcBef>
                <a:spcPts val="100"/>
              </a:spcBef>
            </a:pPr>
            <a:r>
              <a:rPr dirty="0" sz="1100" spc="-25">
                <a:latin typeface="Tahoma"/>
                <a:cs typeface="Tahoma"/>
              </a:rPr>
              <a:t>Other </a:t>
            </a:r>
            <a:r>
              <a:rPr dirty="0" sz="1100" spc="-55">
                <a:latin typeface="Tahoma"/>
                <a:cs typeface="Tahoma"/>
              </a:rPr>
              <a:t>polysemous </a:t>
            </a:r>
            <a:r>
              <a:rPr dirty="0" sz="1100" spc="-75">
                <a:latin typeface="Tahoma"/>
                <a:cs typeface="Tahoma"/>
              </a:rPr>
              <a:t>words;  </a:t>
            </a:r>
            <a:r>
              <a:rPr dirty="0" sz="1100" spc="-50">
                <a:latin typeface="Tahoma"/>
                <a:cs typeface="Tahoma"/>
              </a:rPr>
              <a:t>bed,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15">
                <a:latin typeface="Tahoma"/>
                <a:cs typeface="Tahoma"/>
              </a:rPr>
              <a:t>full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7360" y="1585809"/>
            <a:ext cx="3356610" cy="74612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89230" marR="5080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35">
                <a:latin typeface="Tahoma"/>
                <a:cs typeface="Tahoma"/>
              </a:rPr>
              <a:t>He </a:t>
            </a:r>
            <a:r>
              <a:rPr dirty="0" sz="1100" spc="-60">
                <a:latin typeface="Tahoma"/>
                <a:cs typeface="Tahoma"/>
              </a:rPr>
              <a:t>went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u="sng" sz="1100" spc="-5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bed</a:t>
            </a:r>
            <a:r>
              <a:rPr dirty="0" sz="1100" spc="-50">
                <a:latin typeface="Tahoma"/>
                <a:cs typeface="Tahoma"/>
              </a:rPr>
              <a:t>,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45">
                <a:latin typeface="Tahoma"/>
                <a:cs typeface="Tahoma"/>
              </a:rPr>
              <a:t>river-</a:t>
            </a:r>
            <a:r>
              <a:rPr dirty="0" u="sng" sz="1100" spc="-4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bed</a:t>
            </a:r>
            <a:r>
              <a:rPr dirty="0" sz="1100" spc="-45">
                <a:latin typeface="Tahoma"/>
                <a:cs typeface="Tahoma"/>
              </a:rPr>
              <a:t>, </a:t>
            </a:r>
            <a:r>
              <a:rPr dirty="0" sz="1100" spc="-55">
                <a:latin typeface="Tahoma"/>
                <a:cs typeface="Tahoma"/>
              </a:rPr>
              <a:t>flower </a:t>
            </a:r>
            <a:r>
              <a:rPr dirty="0" u="sng" sz="1100" spc="-5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bed</a:t>
            </a:r>
            <a:r>
              <a:rPr dirty="0" sz="1100" spc="-50">
                <a:latin typeface="Tahoma"/>
                <a:cs typeface="Tahoma"/>
              </a:rPr>
              <a:t>,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45">
                <a:latin typeface="Tahoma"/>
                <a:cs typeface="Tahoma"/>
              </a:rPr>
              <a:t>steak </a:t>
            </a:r>
            <a:r>
              <a:rPr dirty="0" sz="1100" spc="-80">
                <a:latin typeface="Tahoma"/>
                <a:cs typeface="Tahoma"/>
              </a:rPr>
              <a:t>was  </a:t>
            </a:r>
            <a:r>
              <a:rPr dirty="0" sz="1100" spc="-65">
                <a:latin typeface="Tahoma"/>
                <a:cs typeface="Tahoma"/>
              </a:rPr>
              <a:t>served </a:t>
            </a:r>
            <a:r>
              <a:rPr dirty="0" sz="1100" spc="-55">
                <a:latin typeface="Tahoma"/>
                <a:cs typeface="Tahoma"/>
              </a:rPr>
              <a:t>on a </a:t>
            </a:r>
            <a:r>
              <a:rPr dirty="0" u="sng" sz="1100" spc="-5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bed</a:t>
            </a:r>
            <a:r>
              <a:rPr dirty="0" sz="1100" spc="-55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of</a:t>
            </a:r>
            <a:r>
              <a:rPr dirty="0" sz="1100" spc="-5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lettuce</a:t>
            </a:r>
            <a:endParaRPr sz="1100">
              <a:latin typeface="Tahoma"/>
              <a:cs typeface="Tahoma"/>
            </a:endParaRPr>
          </a:p>
          <a:p>
            <a:pPr marL="189230" marR="253365" indent="-177165">
              <a:lnSpc>
                <a:spcPct val="102699"/>
              </a:lnSpc>
              <a:spcBef>
                <a:spcPts val="300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20">
                <a:latin typeface="Tahoma"/>
                <a:cs typeface="Tahoma"/>
              </a:rPr>
              <a:t>The </a:t>
            </a:r>
            <a:r>
              <a:rPr dirty="0" sz="1100" spc="-40">
                <a:latin typeface="Tahoma"/>
                <a:cs typeface="Tahoma"/>
              </a:rPr>
              <a:t>cup </a:t>
            </a:r>
            <a:r>
              <a:rPr dirty="0" sz="1100" spc="-80">
                <a:latin typeface="Tahoma"/>
                <a:cs typeface="Tahoma"/>
              </a:rPr>
              <a:t>was </a:t>
            </a:r>
            <a:r>
              <a:rPr dirty="0" u="sng" sz="1100" spc="-2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full</a:t>
            </a:r>
            <a:r>
              <a:rPr dirty="0" sz="1100" spc="-20">
                <a:latin typeface="Tahoma"/>
                <a:cs typeface="Tahoma"/>
              </a:rPr>
              <a:t>, </a:t>
            </a:r>
            <a:r>
              <a:rPr dirty="0" sz="1100" spc="-40">
                <a:latin typeface="Tahoma"/>
                <a:cs typeface="Tahoma"/>
              </a:rPr>
              <a:t>the room </a:t>
            </a:r>
            <a:r>
              <a:rPr dirty="0" sz="1100" spc="-80">
                <a:latin typeface="Tahoma"/>
                <a:cs typeface="Tahoma"/>
              </a:rPr>
              <a:t>was </a:t>
            </a:r>
            <a:r>
              <a:rPr dirty="0" u="sng" sz="1100" spc="-2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full</a:t>
            </a:r>
            <a:r>
              <a:rPr dirty="0" sz="1100" spc="-20">
                <a:latin typeface="Tahoma"/>
                <a:cs typeface="Tahoma"/>
              </a:rPr>
              <a:t>, </a:t>
            </a:r>
            <a:r>
              <a:rPr dirty="0" sz="1100" spc="-75">
                <a:latin typeface="Tahoma"/>
                <a:cs typeface="Tahoma"/>
              </a:rPr>
              <a:t>she </a:t>
            </a:r>
            <a:r>
              <a:rPr dirty="0" sz="1100" spc="-60">
                <a:latin typeface="Tahoma"/>
                <a:cs typeface="Tahoma"/>
              </a:rPr>
              <a:t>has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full </a:t>
            </a:r>
            <a:r>
              <a:rPr dirty="0" sz="1100" spc="-1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schedule, </a:t>
            </a:r>
            <a:r>
              <a:rPr dirty="0" sz="1100" spc="-75">
                <a:latin typeface="Tahoma"/>
                <a:cs typeface="Tahoma"/>
              </a:rPr>
              <a:t>she </a:t>
            </a:r>
            <a:r>
              <a:rPr dirty="0" sz="1100" spc="-55">
                <a:latin typeface="Tahoma"/>
                <a:cs typeface="Tahoma"/>
              </a:rPr>
              <a:t>leads a </a:t>
            </a:r>
            <a:r>
              <a:rPr dirty="0" u="sng" sz="1100" spc="-15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full</a:t>
            </a:r>
            <a:r>
              <a:rPr dirty="0" sz="1100" spc="6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life.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341965"/>
            <a:ext cx="683260" cy="710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Verdana"/>
              <a:cs typeface="Verdana"/>
            </a:endParaRPr>
          </a:p>
          <a:p>
            <a:pPr marL="12700" marR="167640">
              <a:lnSpc>
                <a:spcPts val="700"/>
              </a:lnSpc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907963"/>
            <a:ext cx="617220" cy="61214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gap?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3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9900" y="87195"/>
            <a:ext cx="270891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7936" sz="2100" spc="-67">
                <a:hlinkClick r:id="rId12" action="ppaction://hlinksldjump"/>
              </a:rPr>
              <a:t>Polysemy </a:t>
            </a:r>
            <a:r>
              <a:rPr dirty="0" sz="1000" spc="35">
                <a:hlinkClick r:id="rId12" action="ppaction://hlinksldjump"/>
              </a:rPr>
              <a:t>POLY </a:t>
            </a:r>
            <a:r>
              <a:rPr dirty="0" sz="1000" spc="45">
                <a:hlinkClick r:id="rId12" action="ppaction://hlinksldjump"/>
              </a:rPr>
              <a:t>= </a:t>
            </a:r>
            <a:r>
              <a:rPr dirty="0" sz="1000" spc="-25">
                <a:hlinkClick r:id="rId12" action="ppaction://hlinksldjump"/>
              </a:rPr>
              <a:t>multiple, </a:t>
            </a:r>
            <a:r>
              <a:rPr dirty="0" sz="1000" spc="40">
                <a:hlinkClick r:id="rId12" action="ppaction://hlinksldjump"/>
              </a:rPr>
              <a:t>SEM </a:t>
            </a:r>
            <a:r>
              <a:rPr dirty="0" sz="1000" spc="45">
                <a:hlinkClick r:id="rId12" action="ppaction://hlinksldjump"/>
              </a:rPr>
              <a:t>=</a:t>
            </a:r>
            <a:r>
              <a:rPr dirty="0" sz="1000" spc="55">
                <a:hlinkClick r:id="rId12" action="ppaction://hlinksldjump"/>
              </a:rPr>
              <a:t> </a:t>
            </a:r>
            <a:r>
              <a:rPr dirty="0" sz="1000" spc="-45">
                <a:hlinkClick r:id="rId12" action="ppaction://hlinksldjump"/>
              </a:rPr>
              <a:t>meaning</a:t>
            </a: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3913263" y="2578138"/>
            <a:ext cx="579755" cy="3492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6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sem.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710"/>
              </a:lnSpc>
            </a:pP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54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13263" y="2983014"/>
            <a:ext cx="553085" cy="197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</a:rPr>
              <a:t>20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297" y="1493747"/>
            <a:ext cx="28213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Tahoma"/>
                <a:cs typeface="Tahoma"/>
              </a:rPr>
              <a:t>Are </a:t>
            </a:r>
            <a:r>
              <a:rPr dirty="0" sz="1100" spc="-55">
                <a:latin typeface="Tahoma"/>
                <a:cs typeface="Tahoma"/>
              </a:rPr>
              <a:t>meaning </a:t>
            </a:r>
            <a:r>
              <a:rPr dirty="0" sz="1100" spc="-40">
                <a:latin typeface="Tahoma"/>
                <a:cs typeface="Tahoma"/>
              </a:rPr>
              <a:t>relationships </a:t>
            </a:r>
            <a:r>
              <a:rPr dirty="0" sz="1100" spc="-35">
                <a:latin typeface="Tahoma"/>
                <a:cs typeface="Tahoma"/>
              </a:rPr>
              <a:t>mentally</a:t>
            </a:r>
            <a:r>
              <a:rPr dirty="0" sz="1100" spc="204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represented?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341965"/>
            <a:ext cx="683260" cy="710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Verdana"/>
              <a:cs typeface="Verdana"/>
            </a:endParaRPr>
          </a:p>
          <a:p>
            <a:pPr marL="12700" marR="167640">
              <a:lnSpc>
                <a:spcPts val="700"/>
              </a:lnSpc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9900" y="87195"/>
            <a:ext cx="270891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7936" sz="2100" spc="-67">
                <a:hlinkClick r:id="rId12" action="ppaction://hlinksldjump"/>
              </a:rPr>
              <a:t>Polysemy </a:t>
            </a:r>
            <a:r>
              <a:rPr dirty="0" sz="1000" spc="35">
                <a:hlinkClick r:id="rId12" action="ppaction://hlinksldjump"/>
              </a:rPr>
              <a:t>POLY </a:t>
            </a:r>
            <a:r>
              <a:rPr dirty="0" sz="1000" spc="45">
                <a:hlinkClick r:id="rId12" action="ppaction://hlinksldjump"/>
              </a:rPr>
              <a:t>= </a:t>
            </a:r>
            <a:r>
              <a:rPr dirty="0" sz="1000" spc="-25">
                <a:hlinkClick r:id="rId12" action="ppaction://hlinksldjump"/>
              </a:rPr>
              <a:t>multiple, </a:t>
            </a:r>
            <a:r>
              <a:rPr dirty="0" sz="1000" spc="40">
                <a:hlinkClick r:id="rId12" action="ppaction://hlinksldjump"/>
              </a:rPr>
              <a:t>SEM </a:t>
            </a:r>
            <a:r>
              <a:rPr dirty="0" sz="1000" spc="45">
                <a:hlinkClick r:id="rId12" action="ppaction://hlinksldjump"/>
              </a:rPr>
              <a:t>=</a:t>
            </a:r>
            <a:r>
              <a:rPr dirty="0" sz="1000" spc="55">
                <a:hlinkClick r:id="rId12" action="ppaction://hlinksldjump"/>
              </a:rPr>
              <a:t> </a:t>
            </a:r>
            <a:r>
              <a:rPr dirty="0" sz="1000" spc="-45">
                <a:hlinkClick r:id="rId12" action="ppaction://hlinksldjump"/>
              </a:rPr>
              <a:t>meaning</a:t>
            </a: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129197" y="1076679"/>
            <a:ext cx="2538095" cy="11512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Tahoma"/>
                <a:cs typeface="Tahoma"/>
              </a:rPr>
              <a:t>Are </a:t>
            </a:r>
            <a:r>
              <a:rPr dirty="0" sz="1100" spc="-60">
                <a:latin typeface="Tahoma"/>
                <a:cs typeface="Tahoma"/>
              </a:rPr>
              <a:t>these </a:t>
            </a:r>
            <a:r>
              <a:rPr dirty="0" sz="1100" spc="-70">
                <a:latin typeface="Tahoma"/>
                <a:cs typeface="Tahoma"/>
              </a:rPr>
              <a:t>words </a:t>
            </a:r>
            <a:r>
              <a:rPr dirty="0" sz="1100" spc="-55">
                <a:latin typeface="Tahoma"/>
                <a:cs typeface="Tahoma"/>
              </a:rPr>
              <a:t>homonyms </a:t>
            </a:r>
            <a:r>
              <a:rPr dirty="0" sz="1100" spc="-60">
                <a:latin typeface="Tahoma"/>
                <a:cs typeface="Tahoma"/>
              </a:rPr>
              <a:t>or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polysemes?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050">
              <a:latin typeface="Tahoma"/>
              <a:cs typeface="Tahoma"/>
            </a:endParaRPr>
          </a:p>
          <a:p>
            <a:pPr marL="327660" indent="-177800">
              <a:lnSpc>
                <a:spcPct val="100000"/>
              </a:lnSpc>
              <a:buClr>
                <a:srgbClr val="3333B2"/>
              </a:buClr>
              <a:buFont typeface="Lucida Sans Unicode"/>
              <a:buChar char="►"/>
              <a:tabLst>
                <a:tab pos="328295" algn="l"/>
              </a:tabLst>
            </a:pPr>
            <a:r>
              <a:rPr dirty="0" sz="1100" spc="-70">
                <a:latin typeface="Tahoma"/>
                <a:cs typeface="Tahoma"/>
              </a:rPr>
              <a:t>gear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20">
                <a:latin typeface="Tahoma"/>
                <a:cs typeface="Tahoma"/>
              </a:rPr>
              <a:t>(NOUN)</a:t>
            </a:r>
            <a:endParaRPr sz="1100">
              <a:latin typeface="Tahoma"/>
              <a:cs typeface="Tahoma"/>
            </a:endParaRPr>
          </a:p>
          <a:p>
            <a:pPr marL="327660" indent="-177800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Font typeface="Lucida Sans Unicode"/>
              <a:buChar char="►"/>
              <a:tabLst>
                <a:tab pos="328295" algn="l"/>
              </a:tabLst>
            </a:pPr>
            <a:r>
              <a:rPr dirty="0" sz="1100" spc="-40">
                <a:latin typeface="Tahoma"/>
                <a:cs typeface="Tahoma"/>
              </a:rPr>
              <a:t>church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20">
                <a:latin typeface="Tahoma"/>
                <a:cs typeface="Tahoma"/>
              </a:rPr>
              <a:t>(NOUN)</a:t>
            </a:r>
            <a:endParaRPr sz="1100">
              <a:latin typeface="Tahoma"/>
              <a:cs typeface="Tahoma"/>
            </a:endParaRPr>
          </a:p>
          <a:p>
            <a:pPr marL="327660" indent="-177800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Font typeface="Lucida Sans Unicode"/>
              <a:buChar char="►"/>
              <a:tabLst>
                <a:tab pos="328295" algn="l"/>
              </a:tabLst>
            </a:pPr>
            <a:r>
              <a:rPr dirty="0" sz="1100" spc="-50">
                <a:latin typeface="Tahoma"/>
                <a:cs typeface="Tahoma"/>
              </a:rPr>
              <a:t>lead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20">
                <a:latin typeface="Tahoma"/>
                <a:cs typeface="Tahoma"/>
              </a:rPr>
              <a:t>(NOUN)</a:t>
            </a:r>
            <a:endParaRPr sz="1100">
              <a:latin typeface="Tahoma"/>
              <a:cs typeface="Tahoma"/>
            </a:endParaRPr>
          </a:p>
          <a:p>
            <a:pPr marL="327660" indent="-177800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Font typeface="Lucida Sans Unicode"/>
              <a:buChar char="►"/>
              <a:tabLst>
                <a:tab pos="328295" algn="l"/>
              </a:tabLst>
            </a:pPr>
            <a:r>
              <a:rPr dirty="0" sz="1100" spc="-40">
                <a:latin typeface="Tahoma"/>
                <a:cs typeface="Tahoma"/>
              </a:rPr>
              <a:t>good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30">
                <a:latin typeface="Tahoma"/>
                <a:cs typeface="Tahoma"/>
              </a:rPr>
              <a:t>(ADJ)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13263" y="2559994"/>
            <a:ext cx="627380" cy="93471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13030">
              <a:lnSpc>
                <a:spcPts val="700"/>
              </a:lnSpc>
              <a:spcBef>
                <a:spcPts val="13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2069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4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algn="r" marR="1016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21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341965"/>
            <a:ext cx="683260" cy="710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Verdana"/>
              <a:cs typeface="Verdana"/>
            </a:endParaRPr>
          </a:p>
          <a:p>
            <a:pPr marL="12700" marR="167640">
              <a:lnSpc>
                <a:spcPts val="700"/>
              </a:lnSpc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11709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>
                <a:hlinkClick r:id="rId5" action="ppaction://hlinksldjump"/>
              </a:rPr>
              <a:t>Data </a:t>
            </a:r>
            <a:r>
              <a:rPr dirty="0" spc="-45">
                <a:hlinkClick r:id="rId5" action="ppaction://hlinksldjump"/>
              </a:rPr>
              <a:t>from </a:t>
            </a:r>
            <a:r>
              <a:rPr dirty="0" spc="-40">
                <a:hlinkClick r:id="rId5" action="ppaction://hlinksldjump"/>
              </a:rPr>
              <a:t>production</a:t>
            </a:r>
            <a:r>
              <a:rPr dirty="0" spc="120">
                <a:hlinkClick r:id="rId5" action="ppaction://hlinksldjump"/>
              </a:rPr>
              <a:t> </a:t>
            </a:r>
            <a:r>
              <a:rPr dirty="0" spc="-65">
                <a:hlinkClick r:id="rId5" action="ppaction://hlinksldjump"/>
              </a:rPr>
              <a:t>errors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67360" y="1213114"/>
            <a:ext cx="2835275" cy="8661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4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25">
                <a:latin typeface="Tahoma"/>
                <a:cs typeface="Tahoma"/>
              </a:rPr>
              <a:t>They </a:t>
            </a:r>
            <a:r>
              <a:rPr dirty="0" sz="1100" spc="-80" b="1">
                <a:latin typeface="Tahoma"/>
                <a:cs typeface="Tahoma"/>
              </a:rPr>
              <a:t>misunderestimated</a:t>
            </a:r>
            <a:r>
              <a:rPr dirty="0" sz="1100" spc="80" b="1">
                <a:latin typeface="Tahoma"/>
                <a:cs typeface="Tahoma"/>
              </a:rPr>
              <a:t> </a:t>
            </a:r>
            <a:r>
              <a:rPr dirty="0" sz="1100" spc="-80">
                <a:latin typeface="Tahoma"/>
                <a:cs typeface="Tahoma"/>
              </a:rPr>
              <a:t>me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25">
                <a:latin typeface="Tahoma"/>
                <a:cs typeface="Tahoma"/>
              </a:rPr>
              <a:t>They </a:t>
            </a:r>
            <a:r>
              <a:rPr dirty="0" sz="1100" spc="-45">
                <a:latin typeface="Tahoma"/>
                <a:cs typeface="Tahoma"/>
              </a:rPr>
              <a:t>can </a:t>
            </a:r>
            <a:r>
              <a:rPr dirty="0" sz="1100" spc="-75" b="1">
                <a:latin typeface="Tahoma"/>
                <a:cs typeface="Tahoma"/>
              </a:rPr>
              <a:t>refudiate </a:t>
            </a:r>
            <a:r>
              <a:rPr dirty="0" sz="1100" spc="-40">
                <a:latin typeface="Tahoma"/>
                <a:cs typeface="Tahoma"/>
              </a:rPr>
              <a:t>what </a:t>
            </a:r>
            <a:r>
              <a:rPr dirty="0" sz="1100" spc="-25">
                <a:latin typeface="Tahoma"/>
                <a:cs typeface="Tahoma"/>
              </a:rPr>
              <a:t>this </a:t>
            </a:r>
            <a:r>
              <a:rPr dirty="0" sz="1100" spc="-50">
                <a:latin typeface="Tahoma"/>
                <a:cs typeface="Tahoma"/>
              </a:rPr>
              <a:t>group </a:t>
            </a:r>
            <a:r>
              <a:rPr dirty="0" sz="1100" spc="-35">
                <a:latin typeface="Tahoma"/>
                <a:cs typeface="Tahoma"/>
              </a:rPr>
              <a:t>is</a:t>
            </a:r>
            <a:r>
              <a:rPr dirty="0" sz="1100" spc="16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saying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0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35">
                <a:latin typeface="Tahoma"/>
                <a:cs typeface="Tahoma"/>
              </a:rPr>
              <a:t>I’m </a:t>
            </a:r>
            <a:r>
              <a:rPr dirty="0" sz="1100" spc="-55">
                <a:latin typeface="Tahoma"/>
                <a:cs typeface="Tahoma"/>
              </a:rPr>
              <a:t>on my </a:t>
            </a:r>
            <a:r>
              <a:rPr dirty="0" sz="1100" spc="-80">
                <a:latin typeface="Tahoma"/>
                <a:cs typeface="Tahoma"/>
              </a:rPr>
              <a:t>way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0">
                <a:latin typeface="Tahoma"/>
                <a:cs typeface="Tahoma"/>
              </a:rPr>
              <a:t>the</a:t>
            </a:r>
            <a:r>
              <a:rPr dirty="0" sz="1100" spc="80">
                <a:latin typeface="Tahoma"/>
                <a:cs typeface="Tahoma"/>
              </a:rPr>
              <a:t> </a:t>
            </a:r>
            <a:r>
              <a:rPr dirty="0" sz="1100" spc="-65" b="1">
                <a:latin typeface="Tahoma"/>
                <a:cs typeface="Tahoma"/>
              </a:rPr>
              <a:t>lection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110">
                <a:latin typeface="Tahoma"/>
                <a:cs typeface="Tahoma"/>
              </a:rPr>
              <a:t>I </a:t>
            </a:r>
            <a:r>
              <a:rPr dirty="0" sz="1100" spc="-15">
                <a:latin typeface="Tahoma"/>
                <a:cs typeface="Tahoma"/>
              </a:rPr>
              <a:t>don’t </a:t>
            </a:r>
            <a:r>
              <a:rPr dirty="0" sz="1100" spc="-95" b="1">
                <a:latin typeface="Tahoma"/>
                <a:cs typeface="Tahoma"/>
              </a:rPr>
              <a:t>expose </a:t>
            </a:r>
            <a:r>
              <a:rPr dirty="0" sz="1100" spc="-65">
                <a:latin typeface="Tahoma"/>
                <a:cs typeface="Tahoma"/>
              </a:rPr>
              <a:t>anyone </a:t>
            </a:r>
            <a:r>
              <a:rPr dirty="0" sz="1100" spc="-15">
                <a:latin typeface="Tahoma"/>
                <a:cs typeface="Tahoma"/>
              </a:rPr>
              <a:t>will </a:t>
            </a:r>
            <a:r>
              <a:rPr dirty="0" sz="1100" spc="-45">
                <a:latin typeface="Tahoma"/>
                <a:cs typeface="Tahoma"/>
              </a:rPr>
              <a:t>eat</a:t>
            </a:r>
            <a:r>
              <a:rPr dirty="0" sz="1100" spc="-30">
                <a:latin typeface="Tahoma"/>
                <a:cs typeface="Tahoma"/>
              </a:rPr>
              <a:t> </a:t>
            </a:r>
            <a:r>
              <a:rPr dirty="0" sz="1100" spc="-15">
                <a:latin typeface="Tahoma"/>
                <a:cs typeface="Tahoma"/>
              </a:rPr>
              <a:t>that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2160992"/>
            <a:ext cx="627380" cy="133413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95275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0">
              <a:latin typeface="Verdana"/>
              <a:cs typeface="Verdana"/>
            </a:endParaRPr>
          </a:p>
          <a:p>
            <a:pPr marL="12700" marR="113030">
              <a:lnSpc>
                <a:spcPts val="700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2069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4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algn="r" marR="1016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10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341965"/>
            <a:ext cx="683260" cy="710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Verdana"/>
              <a:cs typeface="Verdana"/>
            </a:endParaRPr>
          </a:p>
          <a:p>
            <a:pPr marL="12700" marR="167640">
              <a:lnSpc>
                <a:spcPts val="700"/>
              </a:lnSpc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160992"/>
            <a:ext cx="617220" cy="101663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0">
              <a:latin typeface="Verdana"/>
              <a:cs typeface="Verdana"/>
            </a:endParaRPr>
          </a:p>
          <a:p>
            <a:pPr marL="12700" marR="103505">
              <a:lnSpc>
                <a:spcPts val="700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5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42545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9900" y="87195"/>
            <a:ext cx="270891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7936" sz="2100" spc="-67">
                <a:hlinkClick r:id="rId12" action="ppaction://hlinksldjump"/>
              </a:rPr>
              <a:t>Polysemy </a:t>
            </a:r>
            <a:r>
              <a:rPr dirty="0" sz="1000" spc="35">
                <a:hlinkClick r:id="rId12" action="ppaction://hlinksldjump"/>
              </a:rPr>
              <a:t>POLY </a:t>
            </a:r>
            <a:r>
              <a:rPr dirty="0" sz="1000" spc="45">
                <a:hlinkClick r:id="rId12" action="ppaction://hlinksldjump"/>
              </a:rPr>
              <a:t>= </a:t>
            </a:r>
            <a:r>
              <a:rPr dirty="0" sz="1000" spc="-25">
                <a:hlinkClick r:id="rId12" action="ppaction://hlinksldjump"/>
              </a:rPr>
              <a:t>multiple, </a:t>
            </a:r>
            <a:r>
              <a:rPr dirty="0" sz="1000" spc="40">
                <a:hlinkClick r:id="rId12" action="ppaction://hlinksldjump"/>
              </a:rPr>
              <a:t>SEM </a:t>
            </a:r>
            <a:r>
              <a:rPr dirty="0" sz="1000" spc="45">
                <a:hlinkClick r:id="rId12" action="ppaction://hlinksldjump"/>
              </a:rPr>
              <a:t>=</a:t>
            </a:r>
            <a:r>
              <a:rPr dirty="0" sz="1000" spc="55">
                <a:hlinkClick r:id="rId12" action="ppaction://hlinksldjump"/>
              </a:rPr>
              <a:t> </a:t>
            </a:r>
            <a:r>
              <a:rPr dirty="0" sz="1000" spc="-45">
                <a:hlinkClick r:id="rId12" action="ppaction://hlinksldjump"/>
              </a:rPr>
              <a:t>meaning</a:t>
            </a: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22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7360" y="1129091"/>
            <a:ext cx="2197100" cy="107569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4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35">
                <a:latin typeface="Tahoma"/>
                <a:cs typeface="Tahoma"/>
              </a:rPr>
              <a:t>She’s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70" b="1">
                <a:latin typeface="Tahoma"/>
                <a:cs typeface="Tahoma"/>
              </a:rPr>
              <a:t>good</a:t>
            </a:r>
            <a:r>
              <a:rPr dirty="0" sz="1100" spc="120" b="1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person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20">
                <a:latin typeface="Tahoma"/>
                <a:cs typeface="Tahoma"/>
              </a:rPr>
              <a:t>He’s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70" b="1">
                <a:latin typeface="Tahoma"/>
                <a:cs typeface="Tahoma"/>
              </a:rPr>
              <a:t>good</a:t>
            </a:r>
            <a:r>
              <a:rPr dirty="0" sz="1100" spc="90" b="1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student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0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70" b="1">
                <a:latin typeface="Tahoma"/>
                <a:cs typeface="Tahoma"/>
              </a:rPr>
              <a:t>good</a:t>
            </a:r>
            <a:r>
              <a:rPr dirty="0" sz="1100" spc="150" b="1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car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5">
                <a:latin typeface="Tahoma"/>
                <a:cs typeface="Tahoma"/>
              </a:rPr>
              <a:t>This </a:t>
            </a:r>
            <a:r>
              <a:rPr dirty="0" sz="1100" spc="-30">
                <a:latin typeface="Tahoma"/>
                <a:cs typeface="Tahoma"/>
              </a:rPr>
              <a:t>floor </a:t>
            </a:r>
            <a:r>
              <a:rPr dirty="0" sz="1100" spc="-75">
                <a:latin typeface="Tahoma"/>
                <a:cs typeface="Tahoma"/>
              </a:rPr>
              <a:t>needs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70" b="1">
                <a:latin typeface="Tahoma"/>
                <a:cs typeface="Tahoma"/>
              </a:rPr>
              <a:t>good</a:t>
            </a:r>
            <a:r>
              <a:rPr dirty="0" sz="1100" spc="-15" b="1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scrubbing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110">
                <a:latin typeface="Tahoma"/>
                <a:cs typeface="Tahoma"/>
              </a:rPr>
              <a:t>I </a:t>
            </a:r>
            <a:r>
              <a:rPr dirty="0" sz="1100" spc="-75">
                <a:latin typeface="Tahoma"/>
                <a:cs typeface="Tahoma"/>
              </a:rPr>
              <a:t>need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70" b="1">
                <a:latin typeface="Tahoma"/>
                <a:cs typeface="Tahoma"/>
              </a:rPr>
              <a:t>good</a:t>
            </a:r>
            <a:r>
              <a:rPr dirty="0" sz="1100" spc="-175" b="1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drink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3733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2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559994"/>
            <a:ext cx="579755" cy="3644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65405">
              <a:lnSpc>
                <a:spcPts val="700"/>
              </a:lnSpc>
              <a:spcBef>
                <a:spcPts val="13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911733"/>
            <a:ext cx="553085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7297" y="480922"/>
            <a:ext cx="13373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How </a:t>
            </a:r>
            <a:r>
              <a:rPr dirty="0" sz="1100" spc="-70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are words</a:t>
            </a:r>
            <a:r>
              <a:rPr dirty="0" sz="1100" spc="120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dirty="0" sz="1100" spc="-45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stored?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22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878584"/>
            <a:ext cx="17189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solidFill>
                  <a:srgbClr val="D6D6EF"/>
                </a:solidFill>
                <a:latin typeface="Tahoma"/>
                <a:cs typeface="Tahoma"/>
                <a:hlinkClick r:id="rId7" action="ppaction://hlinksldjump"/>
              </a:rPr>
              <a:t>Meaning-related</a:t>
            </a:r>
            <a:r>
              <a:rPr dirty="0" sz="1100" spc="-10">
                <a:solidFill>
                  <a:srgbClr val="D6D6EF"/>
                </a:solidFill>
                <a:latin typeface="Tahoma"/>
                <a:cs typeface="Tahoma"/>
                <a:hlinkClick r:id="rId7" action="ppaction://hlinksldjump"/>
              </a:rPr>
              <a:t>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7" action="ppaction://hlinksldjump"/>
              </a:rPr>
              <a:t>relationships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303183"/>
            <a:ext cx="727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5">
                <a:solidFill>
                  <a:srgbClr val="3333B2"/>
                </a:solidFill>
                <a:latin typeface="Tahoma"/>
                <a:cs typeface="Tahoma"/>
                <a:hlinkClick r:id="rId14" action="ppaction://hlinksldjump"/>
              </a:rPr>
              <a:t>Lexical</a:t>
            </a:r>
            <a:r>
              <a:rPr dirty="0" sz="1100" spc="-40">
                <a:solidFill>
                  <a:srgbClr val="3333B2"/>
                </a:solidFill>
                <a:latin typeface="Tahoma"/>
                <a:cs typeface="Tahoma"/>
                <a:hlinkClick r:id="rId14" action="ppaction://hlinksldjump"/>
              </a:rPr>
              <a:t> </a:t>
            </a:r>
            <a:r>
              <a:rPr dirty="0" sz="1100" spc="-60">
                <a:solidFill>
                  <a:srgbClr val="3333B2"/>
                </a:solidFill>
                <a:latin typeface="Tahoma"/>
                <a:cs typeface="Tahoma"/>
                <a:hlinkClick r:id="rId14" action="ppaction://hlinksldjump"/>
              </a:rPr>
              <a:t>gaps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727770"/>
            <a:ext cx="15227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6" action="ppaction://hlinksldjump"/>
              </a:rPr>
              <a:t>Form-related</a:t>
            </a:r>
            <a:r>
              <a:rPr dirty="0" sz="1100" spc="-15">
                <a:solidFill>
                  <a:srgbClr val="D6D6EF"/>
                </a:solidFill>
                <a:latin typeface="Tahoma"/>
                <a:cs typeface="Tahoma"/>
                <a:hlinkClick r:id="rId16" action="ppaction://hlinksldjump"/>
              </a:rPr>
              <a:t>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6" action="ppaction://hlinksldjump"/>
              </a:rPr>
              <a:t>relationships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297" y="2152369"/>
            <a:ext cx="16675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Exploring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semantic</a:t>
            </a:r>
            <a:r>
              <a:rPr dirty="0" sz="1100" spc="15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 </a:t>
            </a:r>
            <a:r>
              <a:rPr dirty="0" sz="1100" spc="-60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networks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7297" y="2576968"/>
            <a:ext cx="26924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Exploring </a:t>
            </a:r>
            <a:r>
              <a:rPr dirty="0" sz="1100" spc="-65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word </a:t>
            </a:r>
            <a:r>
              <a:rPr dirty="0" sz="1100" spc="-35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production </a:t>
            </a: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using </a:t>
            </a:r>
            <a:r>
              <a:rPr dirty="0" sz="1100" spc="-6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speech</a:t>
            </a:r>
            <a:r>
              <a:rPr dirty="0" sz="1100" spc="-2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 </a:t>
            </a:r>
            <a:r>
              <a:rPr dirty="0" sz="1100" spc="-55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errors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7297" y="3001567"/>
            <a:ext cx="10496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5-minute</a:t>
            </a: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Exercise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341965"/>
            <a:ext cx="683260" cy="710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Verdana"/>
              <a:cs typeface="Verdana"/>
            </a:endParaRPr>
          </a:p>
          <a:p>
            <a:pPr marL="12700" marR="167640">
              <a:lnSpc>
                <a:spcPts val="700"/>
              </a:lnSpc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160992"/>
            <a:ext cx="617220" cy="92075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0">
              <a:latin typeface="Verdana"/>
              <a:cs typeface="Verdana"/>
            </a:endParaRPr>
          </a:p>
          <a:p>
            <a:pPr marL="12700" marR="103505">
              <a:lnSpc>
                <a:spcPts val="700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5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42545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67005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>
                <a:hlinkClick r:id="rId15" action="ppaction://hlinksldjump"/>
              </a:rPr>
              <a:t>What </a:t>
            </a:r>
            <a:r>
              <a:rPr dirty="0" spc="-40">
                <a:hlinkClick r:id="rId15" action="ppaction://hlinksldjump"/>
              </a:rPr>
              <a:t>is </a:t>
            </a:r>
            <a:r>
              <a:rPr dirty="0" spc="-65">
                <a:hlinkClick r:id="rId15" action="ppaction://hlinksldjump"/>
              </a:rPr>
              <a:t>a </a:t>
            </a:r>
            <a:r>
              <a:rPr dirty="0" spc="-35">
                <a:hlinkClick r:id="rId15" action="ppaction://hlinksldjump"/>
              </a:rPr>
              <a:t>lexical</a:t>
            </a:r>
            <a:r>
              <a:rPr dirty="0" spc="185">
                <a:hlinkClick r:id="rId15" action="ppaction://hlinksldjump"/>
              </a:rPr>
              <a:t> </a:t>
            </a:r>
            <a:r>
              <a:rPr dirty="0" spc="-50">
                <a:hlinkClick r:id="rId15" action="ppaction://hlinksldjump"/>
              </a:rPr>
              <a:t>gap?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938561" y="3103490"/>
            <a:ext cx="527685" cy="76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23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297" y="1247773"/>
            <a:ext cx="35426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>
                <a:latin typeface="Tahoma"/>
                <a:cs typeface="Tahoma"/>
              </a:rPr>
              <a:t>We want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70">
                <a:latin typeface="Tahoma"/>
                <a:cs typeface="Tahoma"/>
              </a:rPr>
              <a:t>express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40">
                <a:latin typeface="Tahoma"/>
                <a:cs typeface="Tahoma"/>
              </a:rPr>
              <a:t>concept, </a:t>
            </a:r>
            <a:r>
              <a:rPr dirty="0" sz="1100" spc="-25">
                <a:latin typeface="Tahoma"/>
                <a:cs typeface="Tahoma"/>
              </a:rPr>
              <a:t>but </a:t>
            </a:r>
            <a:r>
              <a:rPr dirty="0" sz="1100" spc="-50">
                <a:latin typeface="Tahoma"/>
                <a:cs typeface="Tahoma"/>
              </a:rPr>
              <a:t>there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55">
                <a:latin typeface="Tahoma"/>
                <a:cs typeface="Tahoma"/>
              </a:rPr>
              <a:t>no</a:t>
            </a:r>
            <a:r>
              <a:rPr dirty="0" sz="1100" spc="75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existing </a:t>
            </a:r>
            <a:r>
              <a:rPr dirty="0" sz="1100" spc="-60">
                <a:latin typeface="Tahoma"/>
                <a:cs typeface="Tahoma"/>
              </a:rPr>
              <a:t>word.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1960" y="1532964"/>
            <a:ext cx="1356360" cy="4457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214629" indent="-177165">
              <a:lnSpc>
                <a:spcPct val="100000"/>
              </a:lnSpc>
              <a:spcBef>
                <a:spcPts val="434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dirty="0" sz="1100" spc="-30">
                <a:latin typeface="Tahoma"/>
                <a:cs typeface="Tahoma"/>
              </a:rPr>
              <a:t>Opposite </a:t>
            </a:r>
            <a:r>
              <a:rPr dirty="0" sz="1100" spc="-35">
                <a:latin typeface="Tahoma"/>
                <a:cs typeface="Tahoma"/>
              </a:rPr>
              <a:t>of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bald?</a:t>
            </a:r>
            <a:endParaRPr sz="1100">
              <a:latin typeface="Tahoma"/>
              <a:cs typeface="Tahoma"/>
            </a:endParaRPr>
          </a:p>
          <a:p>
            <a:pPr marL="214629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Font typeface="Lucida Sans Unicode"/>
              <a:buChar char="►"/>
              <a:tabLst>
                <a:tab pos="215265" algn="l"/>
              </a:tabLst>
            </a:pPr>
            <a:r>
              <a:rPr dirty="0" sz="1100" spc="-30">
                <a:latin typeface="Tahoma"/>
                <a:cs typeface="Tahoma"/>
              </a:rPr>
              <a:t>Opposite </a:t>
            </a:r>
            <a:r>
              <a:rPr dirty="0" sz="1100" spc="-35">
                <a:latin typeface="Tahoma"/>
                <a:cs typeface="Tahoma"/>
              </a:rPr>
              <a:t>of</a:t>
            </a:r>
            <a:r>
              <a:rPr dirty="0" sz="1100" spc="5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virgin?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67005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>
                <a:hlinkClick r:id="rId3" action="ppaction://hlinksldjump"/>
              </a:rPr>
              <a:t>What </a:t>
            </a:r>
            <a:r>
              <a:rPr dirty="0" spc="-40">
                <a:hlinkClick r:id="rId3" action="ppaction://hlinksldjump"/>
              </a:rPr>
              <a:t>is </a:t>
            </a:r>
            <a:r>
              <a:rPr dirty="0" spc="-65">
                <a:hlinkClick r:id="rId3" action="ppaction://hlinksldjump"/>
              </a:rPr>
              <a:t>a </a:t>
            </a:r>
            <a:r>
              <a:rPr dirty="0" spc="-35">
                <a:hlinkClick r:id="rId3" action="ppaction://hlinksldjump"/>
              </a:rPr>
              <a:t>lexical</a:t>
            </a:r>
            <a:r>
              <a:rPr dirty="0" spc="185">
                <a:hlinkClick r:id="rId3" action="ppaction://hlinksldjump"/>
              </a:rPr>
              <a:t> </a:t>
            </a:r>
            <a:r>
              <a:rPr dirty="0" spc="-50">
                <a:hlinkClick r:id="rId3" action="ppaction://hlinksldjump"/>
              </a:rPr>
              <a:t>gap?</a:t>
            </a:r>
          </a:p>
        </p:txBody>
      </p:sp>
      <p:sp>
        <p:nvSpPr>
          <p:cNvPr id="5" name="object 5"/>
          <p:cNvSpPr/>
          <p:nvPr/>
        </p:nvSpPr>
        <p:spPr>
          <a:xfrm>
            <a:off x="179997" y="397415"/>
            <a:ext cx="3528099" cy="3058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913263" y="341965"/>
            <a:ext cx="683260" cy="3152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Verdana"/>
              <a:cs typeface="Verdana"/>
            </a:endParaRPr>
          </a:p>
          <a:p>
            <a:pPr marL="12700" marR="167640">
              <a:lnSpc>
                <a:spcPts val="700"/>
              </a:lnSpc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0">
              <a:latin typeface="Verdana"/>
              <a:cs typeface="Verdana"/>
            </a:endParaRPr>
          </a:p>
          <a:p>
            <a:pPr marL="12700" marR="120014">
              <a:lnSpc>
                <a:spcPts val="700"/>
              </a:lnSpc>
              <a:spcBef>
                <a:spcPts val="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9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9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0764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207645">
              <a:lnSpc>
                <a:spcPct val="103800"/>
              </a:lnSpc>
              <a:spcBef>
                <a:spcPts val="235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Lexical</a:t>
            </a:r>
            <a:r>
              <a:rPr dirty="0" sz="600" spc="-1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latin typeface="Verdana"/>
                <a:cs typeface="Verdana"/>
                <a:hlinkClick r:id="rId3" action="ppaction://hlinksldjump"/>
              </a:rPr>
              <a:t>What </a:t>
            </a:r>
            <a:r>
              <a:rPr dirty="0" sz="400" spc="-30">
                <a:latin typeface="Verdana"/>
                <a:cs typeface="Verdana"/>
                <a:hlinkClick r:id="rId3" action="ppaction://hlinksldjump"/>
              </a:rPr>
              <a:t>is </a:t>
            </a:r>
            <a:r>
              <a:rPr dirty="0" sz="400" spc="-40">
                <a:latin typeface="Verdana"/>
                <a:cs typeface="Verdana"/>
                <a:hlinkClick r:id="rId3" action="ppaction://hlinksldjump"/>
              </a:rPr>
              <a:t>a </a:t>
            </a:r>
            <a:r>
              <a:rPr dirty="0" sz="400" spc="-30">
                <a:latin typeface="Verdana"/>
                <a:cs typeface="Verdana"/>
                <a:hlinkClick r:id="rId3" action="ppaction://hlinksldjump"/>
              </a:rPr>
              <a:t>lexical </a:t>
            </a:r>
            <a:r>
              <a:rPr dirty="0" sz="400" spc="-35">
                <a:latin typeface="Verdana"/>
                <a:cs typeface="Verdana"/>
                <a:hlinkClick r:id="rId3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7" action="ppaction://hlinksldjump"/>
              </a:rPr>
              <a:t>Form-related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35179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0">
              <a:latin typeface="Verdana"/>
              <a:cs typeface="Verdana"/>
            </a:endParaRPr>
          </a:p>
          <a:p>
            <a:pPr marL="12700" marR="168910">
              <a:lnSpc>
                <a:spcPts val="700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0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20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108585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speech</a:t>
            </a:r>
            <a:r>
              <a:rPr dirty="0" sz="400" spc="4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algn="r" marR="6604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60960">
              <a:lnSpc>
                <a:spcPts val="575"/>
              </a:lnSpc>
              <a:spcBef>
                <a:spcPts val="110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24</a:t>
            </a:r>
            <a:r>
              <a:rPr dirty="0" sz="600" spc="-155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341965"/>
            <a:ext cx="683260" cy="710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Verdana"/>
              <a:cs typeface="Verdana"/>
            </a:endParaRPr>
          </a:p>
          <a:p>
            <a:pPr marL="12700" marR="167640">
              <a:lnSpc>
                <a:spcPts val="700"/>
              </a:lnSpc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67005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>
                <a:hlinkClick r:id="rId14" action="ppaction://hlinksldjump"/>
              </a:rPr>
              <a:t>What </a:t>
            </a:r>
            <a:r>
              <a:rPr dirty="0" spc="-40">
                <a:hlinkClick r:id="rId14" action="ppaction://hlinksldjump"/>
              </a:rPr>
              <a:t>is </a:t>
            </a:r>
            <a:r>
              <a:rPr dirty="0" spc="-65">
                <a:hlinkClick r:id="rId14" action="ppaction://hlinksldjump"/>
              </a:rPr>
              <a:t>a </a:t>
            </a:r>
            <a:r>
              <a:rPr dirty="0" spc="-35">
                <a:hlinkClick r:id="rId14" action="ppaction://hlinksldjump"/>
              </a:rPr>
              <a:t>lexical</a:t>
            </a:r>
            <a:r>
              <a:rPr dirty="0" spc="185">
                <a:hlinkClick r:id="rId14" action="ppaction://hlinksldjump"/>
              </a:rPr>
              <a:t> </a:t>
            </a:r>
            <a:r>
              <a:rPr dirty="0" spc="-50">
                <a:hlinkClick r:id="rId14" action="ppaction://hlinksldjump"/>
              </a:rPr>
              <a:t>gap?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7297" y="1392528"/>
            <a:ext cx="6369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latin typeface="Tahoma"/>
                <a:cs typeface="Tahoma"/>
              </a:rPr>
              <a:t>Loan</a:t>
            </a:r>
            <a:r>
              <a:rPr dirty="0" sz="1100" spc="-80">
                <a:latin typeface="Tahoma"/>
                <a:cs typeface="Tahoma"/>
              </a:rPr>
              <a:t>w</a:t>
            </a:r>
            <a:r>
              <a:rPr dirty="0" sz="1100" spc="-90">
                <a:latin typeface="Tahoma"/>
                <a:cs typeface="Tahoma"/>
              </a:rPr>
              <a:t>o</a:t>
            </a:r>
            <a:r>
              <a:rPr dirty="0" sz="1100" spc="-50">
                <a:latin typeface="Tahoma"/>
                <a:cs typeface="Tahoma"/>
              </a:rPr>
              <a:t>rds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1907963"/>
            <a:ext cx="627380" cy="15868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600" spc="-1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latin typeface="Verdana"/>
                <a:cs typeface="Verdana"/>
                <a:hlinkClick r:id="rId14" action="ppaction://hlinksldjump"/>
              </a:rPr>
              <a:t>What </a:t>
            </a:r>
            <a:r>
              <a:rPr dirty="0" sz="400" spc="-30">
                <a:latin typeface="Verdana"/>
                <a:cs typeface="Verdana"/>
                <a:hlinkClick r:id="rId14" action="ppaction://hlinksldjump"/>
              </a:rPr>
              <a:t>is </a:t>
            </a:r>
            <a:r>
              <a:rPr dirty="0" sz="400" spc="-40">
                <a:latin typeface="Verdana"/>
                <a:cs typeface="Verdana"/>
                <a:hlinkClick r:id="rId14" action="ppaction://hlinksldjump"/>
              </a:rPr>
              <a:t>a </a:t>
            </a:r>
            <a:r>
              <a:rPr dirty="0" sz="400" spc="-30">
                <a:latin typeface="Verdana"/>
                <a:cs typeface="Verdana"/>
                <a:hlinkClick r:id="rId14" action="ppaction://hlinksldjump"/>
              </a:rPr>
              <a:t>lexical </a:t>
            </a:r>
            <a:r>
              <a:rPr dirty="0" sz="400" spc="-35">
                <a:latin typeface="Verdana"/>
                <a:cs typeface="Verdana"/>
                <a:hlinkClick r:id="rId14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95275">
              <a:lnSpc>
                <a:spcPct val="152200"/>
              </a:lnSpc>
              <a:spcBef>
                <a:spcPts val="3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0">
              <a:latin typeface="Verdana"/>
              <a:cs typeface="Verdana"/>
            </a:endParaRPr>
          </a:p>
          <a:p>
            <a:pPr marL="12700" marR="113030">
              <a:lnSpc>
                <a:spcPts val="700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2069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4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algn="r" marR="1016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25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341965"/>
            <a:ext cx="683260" cy="710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Verdana"/>
              <a:cs typeface="Verdana"/>
            </a:endParaRPr>
          </a:p>
          <a:p>
            <a:pPr marL="12700" marR="167640">
              <a:lnSpc>
                <a:spcPts val="700"/>
              </a:lnSpc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67005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>
                <a:hlinkClick r:id="rId14" action="ppaction://hlinksldjump"/>
              </a:rPr>
              <a:t>What </a:t>
            </a:r>
            <a:r>
              <a:rPr dirty="0" spc="-40">
                <a:hlinkClick r:id="rId14" action="ppaction://hlinksldjump"/>
              </a:rPr>
              <a:t>is </a:t>
            </a:r>
            <a:r>
              <a:rPr dirty="0" spc="-65">
                <a:hlinkClick r:id="rId14" action="ppaction://hlinksldjump"/>
              </a:rPr>
              <a:t>a </a:t>
            </a:r>
            <a:r>
              <a:rPr dirty="0" spc="-35">
                <a:hlinkClick r:id="rId14" action="ppaction://hlinksldjump"/>
              </a:rPr>
              <a:t>lexical</a:t>
            </a:r>
            <a:r>
              <a:rPr dirty="0" spc="185">
                <a:hlinkClick r:id="rId14" action="ppaction://hlinksldjump"/>
              </a:rPr>
              <a:t> </a:t>
            </a:r>
            <a:r>
              <a:rPr dirty="0" spc="-50">
                <a:hlinkClick r:id="rId14" action="ppaction://hlinksldjump"/>
              </a:rPr>
              <a:t>gap?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7297" y="1305735"/>
            <a:ext cx="1975485" cy="53149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dirty="0" sz="1100" spc="-50">
                <a:latin typeface="Tahoma"/>
                <a:cs typeface="Tahoma"/>
              </a:rPr>
              <a:t>Loanwords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z="1100" spc="-45" i="1">
                <a:latin typeface="Trebuchet MS"/>
                <a:cs typeface="Trebuchet MS"/>
              </a:rPr>
              <a:t>kitsch</a:t>
            </a:r>
            <a:r>
              <a:rPr dirty="0" sz="1100" spc="-45">
                <a:latin typeface="Tahoma"/>
                <a:cs typeface="Tahoma"/>
              </a:rPr>
              <a:t>, </a:t>
            </a:r>
            <a:r>
              <a:rPr dirty="0" sz="1100" spc="-65" i="1">
                <a:latin typeface="Trebuchet MS"/>
                <a:cs typeface="Trebuchet MS"/>
              </a:rPr>
              <a:t>schadenfreude</a:t>
            </a:r>
            <a:r>
              <a:rPr dirty="0" sz="1100" spc="-65">
                <a:latin typeface="Tahoma"/>
                <a:cs typeface="Tahoma"/>
              </a:rPr>
              <a:t>, </a:t>
            </a:r>
            <a:r>
              <a:rPr dirty="0" sz="1100" spc="-50">
                <a:latin typeface="Tahoma"/>
                <a:cs typeface="Tahoma"/>
              </a:rPr>
              <a:t>and</a:t>
            </a:r>
            <a:r>
              <a:rPr dirty="0" sz="1100" spc="135">
                <a:latin typeface="Tahoma"/>
                <a:cs typeface="Tahoma"/>
              </a:rPr>
              <a:t> </a:t>
            </a:r>
            <a:r>
              <a:rPr dirty="0" sz="1100" spc="-45" i="1">
                <a:latin typeface="Trebuchet MS"/>
                <a:cs typeface="Trebuchet MS"/>
              </a:rPr>
              <a:t>hygge</a:t>
            </a:r>
            <a:r>
              <a:rPr dirty="0" sz="1100" spc="-45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1907963"/>
            <a:ext cx="627380" cy="15868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600" spc="-1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latin typeface="Verdana"/>
                <a:cs typeface="Verdana"/>
                <a:hlinkClick r:id="rId14" action="ppaction://hlinksldjump"/>
              </a:rPr>
              <a:t>What </a:t>
            </a:r>
            <a:r>
              <a:rPr dirty="0" sz="400" spc="-30">
                <a:latin typeface="Verdana"/>
                <a:cs typeface="Verdana"/>
                <a:hlinkClick r:id="rId14" action="ppaction://hlinksldjump"/>
              </a:rPr>
              <a:t>is </a:t>
            </a:r>
            <a:r>
              <a:rPr dirty="0" sz="400" spc="-40">
                <a:latin typeface="Verdana"/>
                <a:cs typeface="Verdana"/>
                <a:hlinkClick r:id="rId14" action="ppaction://hlinksldjump"/>
              </a:rPr>
              <a:t>a </a:t>
            </a:r>
            <a:r>
              <a:rPr dirty="0" sz="400" spc="-30">
                <a:latin typeface="Verdana"/>
                <a:cs typeface="Verdana"/>
                <a:hlinkClick r:id="rId14" action="ppaction://hlinksldjump"/>
              </a:rPr>
              <a:t>lexical </a:t>
            </a:r>
            <a:r>
              <a:rPr dirty="0" sz="400" spc="-35">
                <a:latin typeface="Verdana"/>
                <a:cs typeface="Verdana"/>
                <a:hlinkClick r:id="rId14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95275">
              <a:lnSpc>
                <a:spcPct val="152200"/>
              </a:lnSpc>
              <a:spcBef>
                <a:spcPts val="3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0">
              <a:latin typeface="Verdana"/>
              <a:cs typeface="Verdana"/>
            </a:endParaRPr>
          </a:p>
          <a:p>
            <a:pPr marL="12700" marR="113030">
              <a:lnSpc>
                <a:spcPts val="700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2069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4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algn="r" marR="1016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25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341965"/>
            <a:ext cx="683260" cy="28359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Verdana"/>
              <a:cs typeface="Verdana"/>
            </a:endParaRPr>
          </a:p>
          <a:p>
            <a:pPr marL="12700" marR="167640">
              <a:lnSpc>
                <a:spcPts val="700"/>
              </a:lnSpc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0">
              <a:latin typeface="Verdana"/>
              <a:cs typeface="Verdana"/>
            </a:endParaRPr>
          </a:p>
          <a:p>
            <a:pPr marL="12700" marR="120014">
              <a:lnSpc>
                <a:spcPts val="700"/>
              </a:lnSpc>
              <a:spcBef>
                <a:spcPts val="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0764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207645">
              <a:lnSpc>
                <a:spcPct val="103800"/>
              </a:lnSpc>
              <a:spcBef>
                <a:spcPts val="235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latin typeface="Verdana"/>
                <a:cs typeface="Verdana"/>
                <a:hlinkClick r:id="rId15" action="ppaction://hlinksldjump"/>
              </a:rPr>
              <a:t>lexical </a:t>
            </a:r>
            <a:r>
              <a:rPr dirty="0" sz="400" spc="-35"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35179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0">
              <a:latin typeface="Verdana"/>
              <a:cs typeface="Verdana"/>
            </a:endParaRPr>
          </a:p>
          <a:p>
            <a:pPr marL="12700" marR="168910">
              <a:lnSpc>
                <a:spcPts val="700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108585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4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67005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>
                <a:hlinkClick r:id="rId15" action="ppaction://hlinksldjump"/>
              </a:rPr>
              <a:t>What </a:t>
            </a:r>
            <a:r>
              <a:rPr dirty="0" spc="-40">
                <a:hlinkClick r:id="rId15" action="ppaction://hlinksldjump"/>
              </a:rPr>
              <a:t>is </a:t>
            </a:r>
            <a:r>
              <a:rPr dirty="0" spc="-65">
                <a:hlinkClick r:id="rId15" action="ppaction://hlinksldjump"/>
              </a:rPr>
              <a:t>a </a:t>
            </a:r>
            <a:r>
              <a:rPr dirty="0" spc="-35">
                <a:hlinkClick r:id="rId15" action="ppaction://hlinksldjump"/>
              </a:rPr>
              <a:t>lexical</a:t>
            </a:r>
            <a:r>
              <a:rPr dirty="0" spc="185">
                <a:hlinkClick r:id="rId15" action="ppaction://hlinksldjump"/>
              </a:rPr>
              <a:t> </a:t>
            </a:r>
            <a:r>
              <a:rPr dirty="0" spc="-50">
                <a:hlinkClick r:id="rId15" action="ppaction://hlinksldjump"/>
              </a:rPr>
              <a:t>gap?</a:t>
            </a:r>
          </a:p>
        </p:txBody>
      </p:sp>
      <p:sp>
        <p:nvSpPr>
          <p:cNvPr id="6" name="object 6"/>
          <p:cNvSpPr/>
          <p:nvPr/>
        </p:nvSpPr>
        <p:spPr>
          <a:xfrm>
            <a:off x="179997" y="646959"/>
            <a:ext cx="3528047" cy="228285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26</a:t>
            </a:r>
            <a:r>
              <a:rPr dirty="0" sz="600" spc="-155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3733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2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3333B2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3333B2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559994"/>
            <a:ext cx="579755" cy="3644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65405">
              <a:lnSpc>
                <a:spcPts val="700"/>
              </a:lnSpc>
              <a:spcBef>
                <a:spcPts val="13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911733"/>
            <a:ext cx="553085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7297" y="480922"/>
            <a:ext cx="13373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How </a:t>
            </a:r>
            <a:r>
              <a:rPr dirty="0" sz="1100" spc="-70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are words</a:t>
            </a:r>
            <a:r>
              <a:rPr dirty="0" sz="1100" spc="120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dirty="0" sz="1100" spc="-45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stored?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26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878584"/>
            <a:ext cx="17189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solidFill>
                  <a:srgbClr val="D6D6EF"/>
                </a:solidFill>
                <a:latin typeface="Tahoma"/>
                <a:cs typeface="Tahoma"/>
                <a:hlinkClick r:id="rId7" action="ppaction://hlinksldjump"/>
              </a:rPr>
              <a:t>Meaning-related</a:t>
            </a:r>
            <a:r>
              <a:rPr dirty="0" sz="1100" spc="-10">
                <a:solidFill>
                  <a:srgbClr val="D6D6EF"/>
                </a:solidFill>
                <a:latin typeface="Tahoma"/>
                <a:cs typeface="Tahoma"/>
                <a:hlinkClick r:id="rId7" action="ppaction://hlinksldjump"/>
              </a:rPr>
              <a:t>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7" action="ppaction://hlinksldjump"/>
              </a:rPr>
              <a:t>relationships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303183"/>
            <a:ext cx="727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5">
                <a:solidFill>
                  <a:srgbClr val="D6D6EF"/>
                </a:solidFill>
                <a:latin typeface="Tahoma"/>
                <a:cs typeface="Tahoma"/>
                <a:hlinkClick r:id="rId14" action="ppaction://hlinksldjump"/>
              </a:rPr>
              <a:t>Lexical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4" action="ppaction://hlinksldjump"/>
              </a:rPr>
              <a:t> </a:t>
            </a:r>
            <a:r>
              <a:rPr dirty="0" sz="1100" spc="-60">
                <a:solidFill>
                  <a:srgbClr val="D6D6EF"/>
                </a:solidFill>
                <a:latin typeface="Tahoma"/>
                <a:cs typeface="Tahoma"/>
                <a:hlinkClick r:id="rId14" action="ppaction://hlinksldjump"/>
              </a:rPr>
              <a:t>gaps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727770"/>
            <a:ext cx="15227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>
                <a:solidFill>
                  <a:srgbClr val="3333B2"/>
                </a:solidFill>
                <a:latin typeface="Tahoma"/>
                <a:cs typeface="Tahoma"/>
                <a:hlinkClick r:id="rId16" action="ppaction://hlinksldjump"/>
              </a:rPr>
              <a:t>Form-related</a:t>
            </a:r>
            <a:r>
              <a:rPr dirty="0" sz="1100" spc="-15">
                <a:solidFill>
                  <a:srgbClr val="3333B2"/>
                </a:solidFill>
                <a:latin typeface="Tahoma"/>
                <a:cs typeface="Tahoma"/>
                <a:hlinkClick r:id="rId16" action="ppaction://hlinksldjump"/>
              </a:rPr>
              <a:t> </a:t>
            </a:r>
            <a:r>
              <a:rPr dirty="0" sz="1100" spc="-40">
                <a:solidFill>
                  <a:srgbClr val="3333B2"/>
                </a:solidFill>
                <a:latin typeface="Tahoma"/>
                <a:cs typeface="Tahoma"/>
                <a:hlinkClick r:id="rId16" action="ppaction://hlinksldjump"/>
              </a:rPr>
              <a:t>relationships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297" y="2152369"/>
            <a:ext cx="16675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Exploring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semantic</a:t>
            </a:r>
            <a:r>
              <a:rPr dirty="0" sz="1100" spc="15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 </a:t>
            </a:r>
            <a:r>
              <a:rPr dirty="0" sz="1100" spc="-60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networks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7297" y="2576968"/>
            <a:ext cx="26924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Exploring </a:t>
            </a:r>
            <a:r>
              <a:rPr dirty="0" sz="1100" spc="-65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word </a:t>
            </a:r>
            <a:r>
              <a:rPr dirty="0" sz="1100" spc="-35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production </a:t>
            </a: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using </a:t>
            </a:r>
            <a:r>
              <a:rPr dirty="0" sz="1100" spc="-6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speech</a:t>
            </a:r>
            <a:r>
              <a:rPr dirty="0" sz="1100" spc="-2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 </a:t>
            </a:r>
            <a:r>
              <a:rPr dirty="0" sz="1100" spc="-55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errors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7297" y="3001567"/>
            <a:ext cx="10496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5-minute</a:t>
            </a: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Exercise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341965"/>
            <a:ext cx="683260" cy="27400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Verdana"/>
              <a:cs typeface="Verdana"/>
            </a:endParaRPr>
          </a:p>
          <a:p>
            <a:pPr marL="12700" marR="167640">
              <a:lnSpc>
                <a:spcPts val="700"/>
              </a:lnSpc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0">
              <a:latin typeface="Verdana"/>
              <a:cs typeface="Verdana"/>
            </a:endParaRPr>
          </a:p>
          <a:p>
            <a:pPr marL="12700" marR="120014">
              <a:lnSpc>
                <a:spcPts val="700"/>
              </a:lnSpc>
              <a:spcBef>
                <a:spcPts val="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0764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207645">
              <a:lnSpc>
                <a:spcPct val="103800"/>
              </a:lnSpc>
              <a:spcBef>
                <a:spcPts val="235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35179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0">
              <a:latin typeface="Verdana"/>
              <a:cs typeface="Verdana"/>
            </a:endParaRPr>
          </a:p>
          <a:p>
            <a:pPr marL="12700" marR="168910">
              <a:lnSpc>
                <a:spcPts val="700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108585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294576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75">
                <a:hlinkClick r:id="rId17" action="ppaction://hlinksldjump"/>
              </a:rPr>
              <a:t>Homophony </a:t>
            </a:r>
            <a:r>
              <a:rPr dirty="0" sz="1000" spc="45">
                <a:hlinkClick r:id="rId17" action="ppaction://hlinksldjump"/>
              </a:rPr>
              <a:t>HOMO = </a:t>
            </a:r>
            <a:r>
              <a:rPr dirty="0" sz="1000" spc="-65">
                <a:hlinkClick r:id="rId17" action="ppaction://hlinksldjump"/>
              </a:rPr>
              <a:t>same </a:t>
            </a:r>
            <a:r>
              <a:rPr dirty="0" sz="1000" spc="114">
                <a:hlinkClick r:id="rId17" action="ppaction://hlinksldjump"/>
              </a:rPr>
              <a:t>/ </a:t>
            </a:r>
            <a:r>
              <a:rPr dirty="0" sz="1000" spc="40">
                <a:hlinkClick r:id="rId17" action="ppaction://hlinksldjump"/>
              </a:rPr>
              <a:t>PHONO </a:t>
            </a:r>
            <a:r>
              <a:rPr dirty="0" sz="1000" spc="45">
                <a:hlinkClick r:id="rId17" action="ppaction://hlinksldjump"/>
              </a:rPr>
              <a:t>=</a:t>
            </a:r>
            <a:r>
              <a:rPr dirty="0" sz="1000" spc="-40">
                <a:hlinkClick r:id="rId17" action="ppaction://hlinksldjump"/>
              </a:rPr>
              <a:t> </a:t>
            </a:r>
            <a:r>
              <a:rPr dirty="0" sz="1000" spc="-50">
                <a:hlinkClick r:id="rId17" action="ppaction://hlinksldjump"/>
              </a:rPr>
              <a:t>sound</a:t>
            </a:r>
            <a:endParaRPr sz="1000"/>
          </a:p>
        </p:txBody>
      </p:sp>
      <p:sp>
        <p:nvSpPr>
          <p:cNvPr id="6" name="object 6"/>
          <p:cNvSpPr/>
          <p:nvPr/>
        </p:nvSpPr>
        <p:spPr>
          <a:xfrm>
            <a:off x="234553" y="767216"/>
            <a:ext cx="3215215" cy="21386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938561" y="3103490"/>
            <a:ext cx="527685" cy="76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speech</a:t>
            </a:r>
            <a:r>
              <a:rPr dirty="0" sz="400" spc="2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27</a:t>
            </a:r>
            <a:r>
              <a:rPr dirty="0" sz="600" spc="-155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341965"/>
            <a:ext cx="683260" cy="710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Verdana"/>
              <a:cs typeface="Verdana"/>
            </a:endParaRPr>
          </a:p>
          <a:p>
            <a:pPr marL="12700" marR="167640">
              <a:lnSpc>
                <a:spcPts val="700"/>
              </a:lnSpc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294576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75">
                <a:hlinkClick r:id="rId14" action="ppaction://hlinksldjump"/>
              </a:rPr>
              <a:t>Homophony </a:t>
            </a:r>
            <a:r>
              <a:rPr dirty="0" sz="1000" spc="45">
                <a:hlinkClick r:id="rId14" action="ppaction://hlinksldjump"/>
              </a:rPr>
              <a:t>HOMO = </a:t>
            </a:r>
            <a:r>
              <a:rPr dirty="0" sz="1000" spc="-65">
                <a:hlinkClick r:id="rId14" action="ppaction://hlinksldjump"/>
              </a:rPr>
              <a:t>same </a:t>
            </a:r>
            <a:r>
              <a:rPr dirty="0" sz="1000" spc="114">
                <a:hlinkClick r:id="rId14" action="ppaction://hlinksldjump"/>
              </a:rPr>
              <a:t>/ </a:t>
            </a:r>
            <a:r>
              <a:rPr dirty="0" sz="1000" spc="40">
                <a:hlinkClick r:id="rId14" action="ppaction://hlinksldjump"/>
              </a:rPr>
              <a:t>PHONO </a:t>
            </a:r>
            <a:r>
              <a:rPr dirty="0" sz="1000" spc="45">
                <a:hlinkClick r:id="rId14" action="ppaction://hlinksldjump"/>
              </a:rPr>
              <a:t>=</a:t>
            </a:r>
            <a:r>
              <a:rPr dirty="0" sz="1000" spc="-40">
                <a:hlinkClick r:id="rId14" action="ppaction://hlinksldjump"/>
              </a:rPr>
              <a:t> </a:t>
            </a:r>
            <a:r>
              <a:rPr dirty="0" sz="1000" spc="-50">
                <a:hlinkClick r:id="rId14" action="ppaction://hlinksldjump"/>
              </a:rPr>
              <a:t>sound</a:t>
            </a: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167297" y="1320620"/>
            <a:ext cx="3348354" cy="6172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55">
                <a:latin typeface="Tahoma"/>
                <a:cs typeface="Tahoma"/>
              </a:rPr>
              <a:t>Same </a:t>
            </a:r>
            <a:r>
              <a:rPr dirty="0" sz="1100" spc="-60">
                <a:latin typeface="Tahoma"/>
                <a:cs typeface="Tahoma"/>
              </a:rPr>
              <a:t>spoken </a:t>
            </a:r>
            <a:r>
              <a:rPr dirty="0" sz="1100" spc="-45">
                <a:latin typeface="Tahoma"/>
                <a:cs typeface="Tahoma"/>
              </a:rPr>
              <a:t>form, </a:t>
            </a:r>
            <a:r>
              <a:rPr dirty="0" sz="1100" spc="-40">
                <a:latin typeface="Tahoma"/>
                <a:cs typeface="Tahoma"/>
              </a:rPr>
              <a:t>different </a:t>
            </a:r>
            <a:r>
              <a:rPr dirty="0" sz="1100" spc="-30">
                <a:latin typeface="Tahoma"/>
                <a:cs typeface="Tahoma"/>
              </a:rPr>
              <a:t>written </a:t>
            </a:r>
            <a:r>
              <a:rPr dirty="0" sz="1100" spc="-55">
                <a:latin typeface="Tahoma"/>
                <a:cs typeface="Tahoma"/>
              </a:rPr>
              <a:t>forms </a:t>
            </a:r>
            <a:r>
              <a:rPr dirty="0" sz="1100" spc="-20">
                <a:latin typeface="Tahoma"/>
                <a:cs typeface="Tahoma"/>
              </a:rPr>
              <a:t>(with </a:t>
            </a:r>
            <a:r>
              <a:rPr dirty="0" sz="1100" spc="-40">
                <a:latin typeface="Tahoma"/>
                <a:cs typeface="Tahoma"/>
              </a:rPr>
              <a:t>different  </a:t>
            </a:r>
            <a:r>
              <a:rPr dirty="0" sz="1100" spc="-50">
                <a:latin typeface="Tahoma"/>
                <a:cs typeface="Tahoma"/>
              </a:rPr>
              <a:t>meanings)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100" spc="-55">
                <a:latin typeface="Tahoma"/>
                <a:cs typeface="Tahoma"/>
              </a:rPr>
              <a:t>e.g. </a:t>
            </a:r>
            <a:r>
              <a:rPr dirty="0" sz="1100" spc="-30">
                <a:latin typeface="Tahoma"/>
                <a:cs typeface="Tahoma"/>
              </a:rPr>
              <a:t>might </a:t>
            </a:r>
            <a:r>
              <a:rPr dirty="0" sz="1100" spc="120">
                <a:latin typeface="Tahoma"/>
                <a:cs typeface="Tahoma"/>
              </a:rPr>
              <a:t>/ </a:t>
            </a:r>
            <a:r>
              <a:rPr dirty="0" sz="1100" spc="-30">
                <a:latin typeface="Tahoma"/>
                <a:cs typeface="Tahoma"/>
              </a:rPr>
              <a:t>mite, </a:t>
            </a:r>
            <a:r>
              <a:rPr dirty="0" sz="1100" spc="-40">
                <a:latin typeface="Tahoma"/>
                <a:cs typeface="Tahoma"/>
              </a:rPr>
              <a:t>leak </a:t>
            </a:r>
            <a:r>
              <a:rPr dirty="0" sz="1100" spc="120">
                <a:latin typeface="Tahoma"/>
                <a:cs typeface="Tahoma"/>
              </a:rPr>
              <a:t>/</a:t>
            </a:r>
            <a:r>
              <a:rPr dirty="0" sz="1100" spc="13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leek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1907963"/>
            <a:ext cx="627380" cy="15868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600" spc="-1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lexical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7" action="ppaction://hlinksldjump"/>
              </a:rPr>
              <a:t>Form-related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95275">
              <a:lnSpc>
                <a:spcPct val="152200"/>
              </a:lnSpc>
              <a:spcBef>
                <a:spcPts val="30"/>
              </a:spcBef>
            </a:pPr>
            <a:r>
              <a:rPr dirty="0" sz="400" spc="-35">
                <a:latin typeface="Verdana"/>
                <a:cs typeface="Verdana"/>
                <a:hlinkClick r:id="rId14" action="ppaction://hlinksldjump"/>
              </a:rPr>
              <a:t>Homophony </a:t>
            </a:r>
            <a:r>
              <a:rPr dirty="0" sz="400" spc="-35"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0">
              <a:latin typeface="Verdana"/>
              <a:cs typeface="Verdana"/>
            </a:endParaRPr>
          </a:p>
          <a:p>
            <a:pPr marL="12700" marR="113030">
              <a:lnSpc>
                <a:spcPts val="700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2069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4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algn="r" marR="1016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28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341965"/>
            <a:ext cx="683260" cy="710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Verdana"/>
              <a:cs typeface="Verdana"/>
            </a:endParaRPr>
          </a:p>
          <a:p>
            <a:pPr marL="12700" marR="167640">
              <a:lnSpc>
                <a:spcPts val="700"/>
              </a:lnSpc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51752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35">
                <a:hlinkClick r:id="rId6" action="ppaction://hlinksldjump"/>
              </a:rPr>
              <a:t>Blends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57085" y="1361821"/>
            <a:ext cx="207645" cy="172085"/>
          </a:xfrm>
          <a:prstGeom prst="rect">
            <a:avLst/>
          </a:prstGeom>
          <a:solidFill>
            <a:srgbClr val="FFFCD5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 spc="10">
                <a:latin typeface="Tahoma"/>
                <a:cs typeface="Tahoma"/>
              </a:rPr>
              <a:t>Mis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4527" y="1331022"/>
            <a:ext cx="803275" cy="203200"/>
          </a:xfrm>
          <a:prstGeom prst="rect">
            <a:avLst/>
          </a:prstGeom>
          <a:solidFill>
            <a:srgbClr val="FFCCCC"/>
          </a:solidFill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100" spc="-50">
                <a:latin typeface="Tahoma"/>
                <a:cs typeface="Tahoma"/>
              </a:rPr>
              <a:t>understand</a:t>
            </a:r>
            <a:r>
              <a:rPr dirty="0" sz="1100" spc="-35">
                <a:latin typeface="Tahoma"/>
                <a:cs typeface="Tahoma"/>
              </a:rPr>
              <a:t> </a:t>
            </a:r>
            <a:r>
              <a:rPr dirty="0" sz="1100" spc="45">
                <a:latin typeface="Tahoma"/>
                <a:cs typeface="Tahoma"/>
              </a:rPr>
              <a:t>+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1190" y="1361821"/>
            <a:ext cx="329565" cy="17208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 spc="-55">
                <a:latin typeface="Tahoma"/>
                <a:cs typeface="Tahoma"/>
              </a:rPr>
              <a:t>under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30235" y="1361821"/>
            <a:ext cx="480695" cy="172085"/>
          </a:xfrm>
          <a:prstGeom prst="rect">
            <a:avLst/>
          </a:prstGeom>
          <a:solidFill>
            <a:srgbClr val="CCFFC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 spc="-40">
                <a:latin typeface="Tahoma"/>
                <a:cs typeface="Tahoma"/>
              </a:rPr>
              <a:t>estimate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41816" y="1361821"/>
            <a:ext cx="196850" cy="172085"/>
          </a:xfrm>
          <a:custGeom>
            <a:avLst/>
            <a:gdLst/>
            <a:ahLst/>
            <a:cxnLst/>
            <a:rect l="l" t="t" r="r" b="b"/>
            <a:pathLst>
              <a:path w="196850" h="172084">
                <a:moveTo>
                  <a:pt x="0" y="172072"/>
                </a:moveTo>
                <a:lnTo>
                  <a:pt x="196278" y="172072"/>
                </a:lnTo>
                <a:lnTo>
                  <a:pt x="196278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FC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738094" y="1361821"/>
            <a:ext cx="323850" cy="172085"/>
          </a:xfrm>
          <a:custGeom>
            <a:avLst/>
            <a:gdLst/>
            <a:ahLst/>
            <a:cxnLst/>
            <a:rect l="l" t="t" r="r" b="b"/>
            <a:pathLst>
              <a:path w="323850" h="172084">
                <a:moveTo>
                  <a:pt x="0" y="172072"/>
                </a:moveTo>
                <a:lnTo>
                  <a:pt x="323659" y="172072"/>
                </a:lnTo>
                <a:lnTo>
                  <a:pt x="323659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61754" y="1361821"/>
            <a:ext cx="486409" cy="172085"/>
          </a:xfrm>
          <a:custGeom>
            <a:avLst/>
            <a:gdLst/>
            <a:ahLst/>
            <a:cxnLst/>
            <a:rect l="l" t="t" r="r" b="b"/>
            <a:pathLst>
              <a:path w="486410" h="172084">
                <a:moveTo>
                  <a:pt x="0" y="172072"/>
                </a:moveTo>
                <a:lnTo>
                  <a:pt x="486067" y="172072"/>
                </a:lnTo>
                <a:lnTo>
                  <a:pt x="486067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344394" y="1331022"/>
            <a:ext cx="12166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Meiryo"/>
                <a:cs typeface="Meiryo"/>
              </a:rPr>
              <a:t>→</a:t>
            </a:r>
            <a:r>
              <a:rPr dirty="0" sz="1100" spc="-10" i="1">
                <a:latin typeface="Times New Roman"/>
                <a:cs typeface="Times New Roman"/>
              </a:rPr>
              <a:t> </a:t>
            </a:r>
            <a:r>
              <a:rPr dirty="0" sz="1100" spc="-90">
                <a:latin typeface="Tahoma"/>
                <a:cs typeface="Tahoma"/>
              </a:rPr>
              <a:t>misunderestimate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7085" y="1571853"/>
            <a:ext cx="164465" cy="172085"/>
          </a:xfrm>
          <a:prstGeom prst="rect">
            <a:avLst/>
          </a:prstGeom>
          <a:solidFill>
            <a:srgbClr val="FFFCD5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 spc="-50">
                <a:latin typeface="Tahoma"/>
                <a:cs typeface="Tahoma"/>
              </a:rPr>
              <a:t>ref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4131" y="157185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71577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07935" y="157185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71577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243723" y="1571853"/>
            <a:ext cx="295910" cy="172085"/>
          </a:xfrm>
          <a:prstGeom prst="rect">
            <a:avLst/>
          </a:prstGeom>
          <a:solidFill>
            <a:srgbClr val="CCFFC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 spc="-35">
                <a:latin typeface="Tahoma"/>
                <a:cs typeface="Tahoma"/>
              </a:rPr>
              <a:t>diate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57502" y="1571853"/>
            <a:ext cx="162560" cy="172085"/>
          </a:xfrm>
          <a:prstGeom prst="rect">
            <a:avLst/>
          </a:prstGeom>
          <a:solidFill>
            <a:srgbClr val="FFFCD5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 spc="-50">
                <a:latin typeface="Tahoma"/>
                <a:cs typeface="Tahoma"/>
              </a:rPr>
              <a:t>ref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44535" y="157185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71577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560067" y="1541054"/>
            <a:ext cx="7035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348615" algn="l"/>
              </a:tabLst>
            </a:pPr>
            <a:r>
              <a:rPr dirty="0" sz="1100" spc="-10" i="1">
                <a:latin typeface="Meiryo"/>
                <a:cs typeface="Meiryo"/>
              </a:rPr>
              <a:t>→</a:t>
            </a:r>
            <a:r>
              <a:rPr dirty="0" sz="1100" spc="-10" i="1">
                <a:latin typeface="Meiryo"/>
                <a:cs typeface="Meiryo"/>
              </a:rPr>
              <a:t>	</a:t>
            </a:r>
            <a:r>
              <a:rPr dirty="0" sz="1100" spc="-55">
                <a:latin typeface="Tahoma"/>
                <a:cs typeface="Tahoma"/>
              </a:rPr>
              <a:t>u</a:t>
            </a:r>
            <a:r>
              <a:rPr dirty="0" sz="1100" spc="-35">
                <a:latin typeface="Tahoma"/>
                <a:cs typeface="Tahoma"/>
              </a:rPr>
              <a:t>diate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57085" y="1781886"/>
            <a:ext cx="125730" cy="172085"/>
          </a:xfrm>
          <a:custGeom>
            <a:avLst/>
            <a:gdLst/>
            <a:ahLst/>
            <a:cxnLst/>
            <a:rect l="l" t="t" r="r" b="b"/>
            <a:pathLst>
              <a:path w="125729" h="172085">
                <a:moveTo>
                  <a:pt x="0" y="172072"/>
                </a:moveTo>
                <a:lnTo>
                  <a:pt x="125463" y="172072"/>
                </a:lnTo>
                <a:lnTo>
                  <a:pt x="125463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FC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18337" y="1781886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71577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67360" y="1287244"/>
            <a:ext cx="989330" cy="6559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1.</a:t>
            </a:r>
            <a:endParaRPr sz="1100">
              <a:latin typeface="Tahoma"/>
              <a:cs typeface="Tahoma"/>
            </a:endParaRPr>
          </a:p>
          <a:p>
            <a:pPr marL="340360" indent="-32829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AutoNum type="arabicPeriod" startAt="2"/>
              <a:tabLst>
                <a:tab pos="340360" algn="l"/>
                <a:tab pos="340995" algn="l"/>
              </a:tabLst>
            </a:pPr>
            <a:r>
              <a:rPr dirty="0" sz="1100" spc="-40">
                <a:latin typeface="Tahoma"/>
                <a:cs typeface="Tahoma"/>
              </a:rPr>
              <a:t>ute </a:t>
            </a:r>
            <a:r>
              <a:rPr dirty="0" sz="1100" spc="45">
                <a:latin typeface="Tahoma"/>
                <a:cs typeface="Tahoma"/>
              </a:rPr>
              <a:t>+</a:t>
            </a:r>
            <a:r>
              <a:rPr dirty="0" sz="1100" spc="-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repu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0"/>
              </a:spcBef>
              <a:buClr>
                <a:srgbClr val="3333B2"/>
              </a:buClr>
              <a:buAutoNum type="arabicPeriod" startAt="2"/>
              <a:tabLst>
                <a:tab pos="189865" algn="l"/>
              </a:tabLst>
            </a:pPr>
            <a:r>
              <a:rPr dirty="0" sz="1100" spc="-50">
                <a:latin typeface="Tahoma"/>
                <a:cs typeface="Tahoma"/>
              </a:rPr>
              <a:t>expect </a:t>
            </a:r>
            <a:r>
              <a:rPr dirty="0" sz="1100" spc="45">
                <a:latin typeface="Tahoma"/>
                <a:cs typeface="Tahoma"/>
              </a:rPr>
              <a:t>+</a:t>
            </a:r>
            <a:r>
              <a:rPr dirty="0" sz="1100" spc="55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su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52131" y="1781886"/>
            <a:ext cx="156210" cy="17208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 spc="-50">
                <a:latin typeface="Tahoma"/>
                <a:cs typeface="Tahoma"/>
              </a:rPr>
              <a:t>pp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95298" y="1751087"/>
            <a:ext cx="381635" cy="203200"/>
          </a:xfrm>
          <a:prstGeom prst="rect">
            <a:avLst/>
          </a:prstGeom>
          <a:solidFill>
            <a:srgbClr val="CCFFCC"/>
          </a:solidFill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100" spc="-75">
                <a:latin typeface="Tahoma"/>
                <a:cs typeface="Tahoma"/>
              </a:rPr>
              <a:t>ose</a:t>
            </a:r>
            <a:r>
              <a:rPr dirty="0" sz="1100" spc="-55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10156" y="1781886"/>
            <a:ext cx="133350" cy="172085"/>
          </a:xfrm>
          <a:prstGeom prst="rect">
            <a:avLst/>
          </a:prstGeom>
          <a:solidFill>
            <a:srgbClr val="FFFCD5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 spc="-70">
                <a:latin typeface="Tahoma"/>
                <a:cs typeface="Tahoma"/>
              </a:rPr>
              <a:t>ex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871408" y="1781886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71577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822919" y="1751087"/>
            <a:ext cx="971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>
                <a:latin typeface="Tahoma"/>
                <a:cs typeface="Tahoma"/>
              </a:rPr>
              <a:t>p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07197" y="1781886"/>
            <a:ext cx="184150" cy="172085"/>
          </a:xfrm>
          <a:prstGeom prst="rect">
            <a:avLst/>
          </a:prstGeom>
          <a:solidFill>
            <a:srgbClr val="CCFFC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 spc="-75">
                <a:latin typeface="Tahoma"/>
                <a:cs typeface="Tahoma"/>
              </a:rPr>
              <a:t>ose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13263" y="2160992"/>
            <a:ext cx="627380" cy="133413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95275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0">
              <a:latin typeface="Verdana"/>
              <a:cs typeface="Verdana"/>
            </a:endParaRPr>
          </a:p>
          <a:p>
            <a:pPr marL="12700" marR="113030">
              <a:lnSpc>
                <a:spcPts val="700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2069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4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algn="r" marR="1016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10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4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303149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75">
                <a:hlinkClick r:id="rId3" action="ppaction://hlinksldjump"/>
              </a:rPr>
              <a:t>Homography </a:t>
            </a:r>
            <a:r>
              <a:rPr dirty="0" sz="1000" spc="45">
                <a:hlinkClick r:id="rId3" action="ppaction://hlinksldjump"/>
              </a:rPr>
              <a:t>HOMO = </a:t>
            </a:r>
            <a:r>
              <a:rPr dirty="0" sz="1000" spc="-65">
                <a:hlinkClick r:id="rId3" action="ppaction://hlinksldjump"/>
              </a:rPr>
              <a:t>same </a:t>
            </a:r>
            <a:r>
              <a:rPr dirty="0" sz="1000" spc="114">
                <a:hlinkClick r:id="rId3" action="ppaction://hlinksldjump"/>
              </a:rPr>
              <a:t>/ </a:t>
            </a:r>
            <a:r>
              <a:rPr dirty="0" sz="1000" spc="35">
                <a:hlinkClick r:id="rId3" action="ppaction://hlinksldjump"/>
              </a:rPr>
              <a:t>GRAPH </a:t>
            </a:r>
            <a:r>
              <a:rPr dirty="0" sz="1000" spc="45">
                <a:hlinkClick r:id="rId3" action="ppaction://hlinksldjump"/>
              </a:rPr>
              <a:t>=</a:t>
            </a:r>
            <a:r>
              <a:rPr dirty="0" sz="1000" spc="-30">
                <a:hlinkClick r:id="rId3" action="ppaction://hlinksldjump"/>
              </a:rPr>
              <a:t> </a:t>
            </a:r>
            <a:r>
              <a:rPr dirty="0" sz="1000" spc="-20">
                <a:hlinkClick r:id="rId3" action="ppaction://hlinksldjump"/>
              </a:rPr>
              <a:t>writing</a:t>
            </a:r>
            <a:endParaRPr sz="1000"/>
          </a:p>
        </p:txBody>
      </p:sp>
      <p:sp>
        <p:nvSpPr>
          <p:cNvPr id="5" name="object 5"/>
          <p:cNvSpPr/>
          <p:nvPr/>
        </p:nvSpPr>
        <p:spPr>
          <a:xfrm>
            <a:off x="234553" y="767216"/>
            <a:ext cx="3215215" cy="21386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913263" y="341965"/>
            <a:ext cx="683260" cy="3152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Verdana"/>
              <a:cs typeface="Verdana"/>
            </a:endParaRPr>
          </a:p>
          <a:p>
            <a:pPr marL="12700" marR="167640">
              <a:lnSpc>
                <a:spcPts val="700"/>
              </a:lnSpc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0">
              <a:latin typeface="Verdana"/>
              <a:cs typeface="Verdana"/>
            </a:endParaRPr>
          </a:p>
          <a:p>
            <a:pPr marL="12700" marR="120014">
              <a:lnSpc>
                <a:spcPts val="700"/>
              </a:lnSpc>
              <a:spcBef>
                <a:spcPts val="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9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9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0764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207645">
              <a:lnSpc>
                <a:spcPct val="103800"/>
              </a:lnSpc>
              <a:spcBef>
                <a:spcPts val="235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Lexical</a:t>
            </a:r>
            <a:r>
              <a:rPr dirty="0" sz="600" spc="-1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lexical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8" action="ppaction://hlinksldjump"/>
              </a:rPr>
              <a:t>Form-related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8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8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35179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latin typeface="Verdana"/>
                <a:cs typeface="Verdana"/>
                <a:hlinkClick r:id="rId3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0">
              <a:latin typeface="Verdana"/>
              <a:cs typeface="Verdana"/>
            </a:endParaRPr>
          </a:p>
          <a:p>
            <a:pPr marL="12700" marR="168910">
              <a:lnSpc>
                <a:spcPts val="700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0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20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108585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speech</a:t>
            </a:r>
            <a:r>
              <a:rPr dirty="0" sz="400" spc="4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algn="r" marR="6604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60960">
              <a:lnSpc>
                <a:spcPts val="575"/>
              </a:lnSpc>
              <a:spcBef>
                <a:spcPts val="110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29</a:t>
            </a:r>
            <a:r>
              <a:rPr dirty="0" sz="600" spc="-155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341965"/>
            <a:ext cx="683260" cy="710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Verdana"/>
              <a:cs typeface="Verdana"/>
            </a:endParaRPr>
          </a:p>
          <a:p>
            <a:pPr marL="12700" marR="167640">
              <a:lnSpc>
                <a:spcPts val="700"/>
              </a:lnSpc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303149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75">
                <a:hlinkClick r:id="rId14" action="ppaction://hlinksldjump"/>
              </a:rPr>
              <a:t>Homography </a:t>
            </a:r>
            <a:r>
              <a:rPr dirty="0" sz="1000" spc="45">
                <a:hlinkClick r:id="rId14" action="ppaction://hlinksldjump"/>
              </a:rPr>
              <a:t>HOMO = </a:t>
            </a:r>
            <a:r>
              <a:rPr dirty="0" sz="1000" spc="-65">
                <a:hlinkClick r:id="rId14" action="ppaction://hlinksldjump"/>
              </a:rPr>
              <a:t>same </a:t>
            </a:r>
            <a:r>
              <a:rPr dirty="0" sz="1000" spc="114">
                <a:hlinkClick r:id="rId14" action="ppaction://hlinksldjump"/>
              </a:rPr>
              <a:t>/ </a:t>
            </a:r>
            <a:r>
              <a:rPr dirty="0" sz="1000" spc="35">
                <a:hlinkClick r:id="rId14" action="ppaction://hlinksldjump"/>
              </a:rPr>
              <a:t>GRAPH </a:t>
            </a:r>
            <a:r>
              <a:rPr dirty="0" sz="1000" spc="45">
                <a:hlinkClick r:id="rId14" action="ppaction://hlinksldjump"/>
              </a:rPr>
              <a:t>=</a:t>
            </a:r>
            <a:r>
              <a:rPr dirty="0" sz="1000" spc="-30">
                <a:hlinkClick r:id="rId14" action="ppaction://hlinksldjump"/>
              </a:rPr>
              <a:t> </a:t>
            </a:r>
            <a:r>
              <a:rPr dirty="0" sz="1000" spc="-20">
                <a:hlinkClick r:id="rId14" action="ppaction://hlinksldjump"/>
              </a:rPr>
              <a:t>writing</a:t>
            </a: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167297" y="1049348"/>
            <a:ext cx="3348354" cy="6172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55">
                <a:latin typeface="Tahoma"/>
                <a:cs typeface="Tahoma"/>
              </a:rPr>
              <a:t>Same </a:t>
            </a:r>
            <a:r>
              <a:rPr dirty="0" sz="1100" spc="-30">
                <a:latin typeface="Tahoma"/>
                <a:cs typeface="Tahoma"/>
              </a:rPr>
              <a:t>written </a:t>
            </a:r>
            <a:r>
              <a:rPr dirty="0" sz="1100" spc="-45">
                <a:latin typeface="Tahoma"/>
                <a:cs typeface="Tahoma"/>
              </a:rPr>
              <a:t>form, </a:t>
            </a:r>
            <a:r>
              <a:rPr dirty="0" sz="1100" spc="-40">
                <a:latin typeface="Tahoma"/>
                <a:cs typeface="Tahoma"/>
              </a:rPr>
              <a:t>different </a:t>
            </a:r>
            <a:r>
              <a:rPr dirty="0" sz="1100" spc="-60">
                <a:latin typeface="Tahoma"/>
                <a:cs typeface="Tahoma"/>
              </a:rPr>
              <a:t>spoken </a:t>
            </a:r>
            <a:r>
              <a:rPr dirty="0" sz="1100" spc="-55">
                <a:latin typeface="Tahoma"/>
                <a:cs typeface="Tahoma"/>
              </a:rPr>
              <a:t>forms </a:t>
            </a:r>
            <a:r>
              <a:rPr dirty="0" sz="1100" spc="-20">
                <a:latin typeface="Tahoma"/>
                <a:cs typeface="Tahoma"/>
              </a:rPr>
              <a:t>(with </a:t>
            </a:r>
            <a:r>
              <a:rPr dirty="0" sz="1100" spc="-40">
                <a:latin typeface="Tahoma"/>
                <a:cs typeface="Tahoma"/>
              </a:rPr>
              <a:t>different  </a:t>
            </a:r>
            <a:r>
              <a:rPr dirty="0" sz="1100" spc="-50">
                <a:latin typeface="Tahoma"/>
                <a:cs typeface="Tahoma"/>
              </a:rPr>
              <a:t>meanings)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100" spc="-55">
                <a:latin typeface="Tahoma"/>
                <a:cs typeface="Tahoma"/>
              </a:rPr>
              <a:t>e.g. bow,</a:t>
            </a:r>
            <a:r>
              <a:rPr dirty="0" sz="1100" spc="-8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minute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1907963"/>
            <a:ext cx="627380" cy="15868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600" spc="-1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5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lexical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7" action="ppaction://hlinksldjump"/>
              </a:rPr>
              <a:t>Form-related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7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95275">
              <a:lnSpc>
                <a:spcPct val="152200"/>
              </a:lnSpc>
              <a:spcBef>
                <a:spcPts val="3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latin typeface="Verdana"/>
                <a:cs typeface="Verdana"/>
                <a:hlinkClick r:id="rId14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0">
              <a:latin typeface="Verdana"/>
              <a:cs typeface="Verdana"/>
            </a:endParaRPr>
          </a:p>
          <a:p>
            <a:pPr marL="12700" marR="113030">
              <a:lnSpc>
                <a:spcPts val="700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2069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4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algn="r" marR="1016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30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341965"/>
            <a:ext cx="683260" cy="710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Verdana"/>
              <a:cs typeface="Verdana"/>
            </a:endParaRPr>
          </a:p>
          <a:p>
            <a:pPr marL="12700" marR="167640">
              <a:lnSpc>
                <a:spcPts val="700"/>
              </a:lnSpc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559994"/>
            <a:ext cx="579755" cy="6178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65405">
              <a:lnSpc>
                <a:spcPts val="700"/>
              </a:lnSpc>
              <a:spcBef>
                <a:spcPts val="13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303149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75">
                <a:hlinkClick r:id="rId18" action="ppaction://hlinksldjump"/>
              </a:rPr>
              <a:t>Homography </a:t>
            </a:r>
            <a:r>
              <a:rPr dirty="0" sz="1000" spc="45">
                <a:hlinkClick r:id="rId18" action="ppaction://hlinksldjump"/>
              </a:rPr>
              <a:t>HOMO = </a:t>
            </a:r>
            <a:r>
              <a:rPr dirty="0" sz="1000" spc="-65">
                <a:hlinkClick r:id="rId18" action="ppaction://hlinksldjump"/>
              </a:rPr>
              <a:t>same </a:t>
            </a:r>
            <a:r>
              <a:rPr dirty="0" sz="1000" spc="114">
                <a:hlinkClick r:id="rId18" action="ppaction://hlinksldjump"/>
              </a:rPr>
              <a:t>/ </a:t>
            </a:r>
            <a:r>
              <a:rPr dirty="0" sz="1000" spc="35">
                <a:hlinkClick r:id="rId18" action="ppaction://hlinksldjump"/>
              </a:rPr>
              <a:t>GRAPH </a:t>
            </a:r>
            <a:r>
              <a:rPr dirty="0" sz="1000" spc="45">
                <a:hlinkClick r:id="rId18" action="ppaction://hlinksldjump"/>
              </a:rPr>
              <a:t>=</a:t>
            </a:r>
            <a:r>
              <a:rPr dirty="0" sz="1000" spc="-30">
                <a:hlinkClick r:id="rId18" action="ppaction://hlinksldjump"/>
              </a:rPr>
              <a:t> </a:t>
            </a:r>
            <a:r>
              <a:rPr dirty="0" sz="1000" spc="-20">
                <a:hlinkClick r:id="rId18" action="ppaction://hlinksldjump"/>
              </a:rPr>
              <a:t>writing</a:t>
            </a: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30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297" y="1049348"/>
            <a:ext cx="3549015" cy="129540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205740">
              <a:lnSpc>
                <a:spcPct val="102600"/>
              </a:lnSpc>
              <a:spcBef>
                <a:spcPts val="55"/>
              </a:spcBef>
            </a:pPr>
            <a:r>
              <a:rPr dirty="0" sz="1100" spc="-55">
                <a:latin typeface="Tahoma"/>
                <a:cs typeface="Tahoma"/>
              </a:rPr>
              <a:t>Same </a:t>
            </a:r>
            <a:r>
              <a:rPr dirty="0" sz="1100" spc="-30">
                <a:latin typeface="Tahoma"/>
                <a:cs typeface="Tahoma"/>
              </a:rPr>
              <a:t>written </a:t>
            </a:r>
            <a:r>
              <a:rPr dirty="0" sz="1100" spc="-45">
                <a:latin typeface="Tahoma"/>
                <a:cs typeface="Tahoma"/>
              </a:rPr>
              <a:t>form, </a:t>
            </a:r>
            <a:r>
              <a:rPr dirty="0" sz="1100" spc="-40">
                <a:latin typeface="Tahoma"/>
                <a:cs typeface="Tahoma"/>
              </a:rPr>
              <a:t>different </a:t>
            </a:r>
            <a:r>
              <a:rPr dirty="0" sz="1100" spc="-60">
                <a:latin typeface="Tahoma"/>
                <a:cs typeface="Tahoma"/>
              </a:rPr>
              <a:t>spoken </a:t>
            </a:r>
            <a:r>
              <a:rPr dirty="0" sz="1100" spc="-55">
                <a:latin typeface="Tahoma"/>
                <a:cs typeface="Tahoma"/>
              </a:rPr>
              <a:t>forms </a:t>
            </a:r>
            <a:r>
              <a:rPr dirty="0" sz="1100" spc="-20">
                <a:latin typeface="Tahoma"/>
                <a:cs typeface="Tahoma"/>
              </a:rPr>
              <a:t>(with </a:t>
            </a:r>
            <a:r>
              <a:rPr dirty="0" sz="1100" spc="-40">
                <a:latin typeface="Tahoma"/>
                <a:cs typeface="Tahoma"/>
              </a:rPr>
              <a:t>different  </a:t>
            </a:r>
            <a:r>
              <a:rPr dirty="0" sz="1100" spc="-50">
                <a:latin typeface="Tahoma"/>
                <a:cs typeface="Tahoma"/>
              </a:rPr>
              <a:t>meanings)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100" spc="-55">
                <a:latin typeface="Tahoma"/>
                <a:cs typeface="Tahoma"/>
              </a:rPr>
              <a:t>e.g. bow,</a:t>
            </a:r>
            <a:r>
              <a:rPr dirty="0" sz="1100" spc="-8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minute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z="1100" spc="30">
                <a:latin typeface="Arial"/>
                <a:cs typeface="Arial"/>
              </a:rPr>
              <a:t>/baU/ </a:t>
            </a:r>
            <a:r>
              <a:rPr dirty="0" sz="1100" spc="45">
                <a:latin typeface="Tahoma"/>
                <a:cs typeface="Tahoma"/>
              </a:rPr>
              <a:t>= </a:t>
            </a:r>
            <a:r>
              <a:rPr dirty="0" sz="1100" spc="-40">
                <a:latin typeface="Tahoma"/>
                <a:cs typeface="Tahoma"/>
              </a:rPr>
              <a:t>what </a:t>
            </a:r>
            <a:r>
              <a:rPr dirty="0" sz="1100" spc="-65">
                <a:latin typeface="Tahoma"/>
                <a:cs typeface="Tahoma"/>
              </a:rPr>
              <a:t>you </a:t>
            </a:r>
            <a:r>
              <a:rPr dirty="0" sz="1100" spc="-50">
                <a:latin typeface="Tahoma"/>
                <a:cs typeface="Tahoma"/>
              </a:rPr>
              <a:t>do </a:t>
            </a:r>
            <a:r>
              <a:rPr dirty="0" sz="1100" spc="-70">
                <a:latin typeface="Tahoma"/>
                <a:cs typeface="Tahoma"/>
              </a:rPr>
              <a:t>when </a:t>
            </a:r>
            <a:r>
              <a:rPr dirty="0" sz="1100" spc="-65">
                <a:latin typeface="Tahoma"/>
                <a:cs typeface="Tahoma"/>
              </a:rPr>
              <a:t>you </a:t>
            </a:r>
            <a:r>
              <a:rPr dirty="0" sz="1100" spc="-60">
                <a:latin typeface="Tahoma"/>
                <a:cs typeface="Tahoma"/>
              </a:rPr>
              <a:t>meet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65">
                <a:latin typeface="Tahoma"/>
                <a:cs typeface="Tahoma"/>
              </a:rPr>
              <a:t>queen, versus</a:t>
            </a:r>
            <a:r>
              <a:rPr dirty="0" sz="1100" spc="105">
                <a:latin typeface="Tahoma"/>
                <a:cs typeface="Tahoma"/>
              </a:rPr>
              <a:t> </a:t>
            </a:r>
            <a:r>
              <a:rPr dirty="0" sz="1100" spc="-60" i="1">
                <a:latin typeface="Trebuchet MS"/>
                <a:cs typeface="Trebuchet MS"/>
              </a:rPr>
              <a:t>bow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80">
                <a:latin typeface="Arial"/>
                <a:cs typeface="Arial"/>
              </a:rPr>
              <a:t>/b@U/ </a:t>
            </a:r>
            <a:r>
              <a:rPr dirty="0" sz="1100" spc="45">
                <a:latin typeface="Tahoma"/>
                <a:cs typeface="Tahoma"/>
              </a:rPr>
              <a:t>=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60">
                <a:latin typeface="Tahoma"/>
                <a:cs typeface="Tahoma"/>
              </a:rPr>
              <a:t>bow</a:t>
            </a:r>
            <a:r>
              <a:rPr dirty="0" sz="1100" spc="-30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tie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100" spc="15">
                <a:latin typeface="Arial"/>
                <a:cs typeface="Arial"/>
              </a:rPr>
              <a:t>/"mInIt/ </a:t>
            </a:r>
            <a:r>
              <a:rPr dirty="0" sz="1100" spc="45">
                <a:latin typeface="Tahoma"/>
                <a:cs typeface="Tahoma"/>
              </a:rPr>
              <a:t>=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20">
                <a:latin typeface="Tahoma"/>
                <a:cs typeface="Tahoma"/>
              </a:rPr>
              <a:t>unit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30">
                <a:latin typeface="Tahoma"/>
                <a:cs typeface="Tahoma"/>
              </a:rPr>
              <a:t>time, </a:t>
            </a:r>
            <a:r>
              <a:rPr dirty="0" sz="1100" spc="-65">
                <a:latin typeface="Tahoma"/>
                <a:cs typeface="Tahoma"/>
              </a:rPr>
              <a:t>versus </a:t>
            </a:r>
            <a:r>
              <a:rPr dirty="0" sz="1100" spc="10">
                <a:latin typeface="Arial"/>
                <a:cs typeface="Arial"/>
              </a:rPr>
              <a:t>/maI"nju:t/ </a:t>
            </a:r>
            <a:r>
              <a:rPr dirty="0" sz="1100" spc="45">
                <a:latin typeface="Tahoma"/>
                <a:cs typeface="Tahoma"/>
              </a:rPr>
              <a:t>= </a:t>
            </a:r>
            <a:r>
              <a:rPr dirty="0" sz="1100" spc="-55">
                <a:latin typeface="Tahoma"/>
                <a:cs typeface="Tahoma"/>
              </a:rPr>
              <a:t>very</a:t>
            </a:r>
            <a:r>
              <a:rPr dirty="0" sz="1100" spc="75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small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3733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2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559994"/>
            <a:ext cx="579755" cy="3644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65405">
              <a:lnSpc>
                <a:spcPts val="700"/>
              </a:lnSpc>
              <a:spcBef>
                <a:spcPts val="135"/>
              </a:spcBef>
            </a:pPr>
            <a:r>
              <a:rPr dirty="0" sz="600" spc="-40">
                <a:solidFill>
                  <a:srgbClr val="3333B2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3333B2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911733"/>
            <a:ext cx="553085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7297" y="480922"/>
            <a:ext cx="13373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How </a:t>
            </a:r>
            <a:r>
              <a:rPr dirty="0" sz="1100" spc="-70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are words</a:t>
            </a:r>
            <a:r>
              <a:rPr dirty="0" sz="1100" spc="120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dirty="0" sz="1100" spc="-45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stored?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30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878584"/>
            <a:ext cx="17189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solidFill>
                  <a:srgbClr val="D6D6EF"/>
                </a:solidFill>
                <a:latin typeface="Tahoma"/>
                <a:cs typeface="Tahoma"/>
                <a:hlinkClick r:id="rId7" action="ppaction://hlinksldjump"/>
              </a:rPr>
              <a:t>Meaning-related</a:t>
            </a:r>
            <a:r>
              <a:rPr dirty="0" sz="1100" spc="-10">
                <a:solidFill>
                  <a:srgbClr val="D6D6EF"/>
                </a:solidFill>
                <a:latin typeface="Tahoma"/>
                <a:cs typeface="Tahoma"/>
                <a:hlinkClick r:id="rId7" action="ppaction://hlinksldjump"/>
              </a:rPr>
              <a:t>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7" action="ppaction://hlinksldjump"/>
              </a:rPr>
              <a:t>relationships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303183"/>
            <a:ext cx="727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5">
                <a:solidFill>
                  <a:srgbClr val="D6D6EF"/>
                </a:solidFill>
                <a:latin typeface="Tahoma"/>
                <a:cs typeface="Tahoma"/>
                <a:hlinkClick r:id="rId14" action="ppaction://hlinksldjump"/>
              </a:rPr>
              <a:t>Lexical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4" action="ppaction://hlinksldjump"/>
              </a:rPr>
              <a:t> </a:t>
            </a:r>
            <a:r>
              <a:rPr dirty="0" sz="1100" spc="-60">
                <a:solidFill>
                  <a:srgbClr val="D6D6EF"/>
                </a:solidFill>
                <a:latin typeface="Tahoma"/>
                <a:cs typeface="Tahoma"/>
                <a:hlinkClick r:id="rId14" action="ppaction://hlinksldjump"/>
              </a:rPr>
              <a:t>gaps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727770"/>
            <a:ext cx="15227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6" action="ppaction://hlinksldjump"/>
              </a:rPr>
              <a:t>Form-related</a:t>
            </a:r>
            <a:r>
              <a:rPr dirty="0" sz="1100" spc="-15">
                <a:solidFill>
                  <a:srgbClr val="D6D6EF"/>
                </a:solidFill>
                <a:latin typeface="Tahoma"/>
                <a:cs typeface="Tahoma"/>
                <a:hlinkClick r:id="rId16" action="ppaction://hlinksldjump"/>
              </a:rPr>
              <a:t>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6" action="ppaction://hlinksldjump"/>
              </a:rPr>
              <a:t>relationships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297" y="2152369"/>
            <a:ext cx="16675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solidFill>
                  <a:srgbClr val="3333B2"/>
                </a:solidFill>
                <a:latin typeface="Tahoma"/>
                <a:cs typeface="Tahoma"/>
                <a:hlinkClick r:id="rId19" action="ppaction://hlinksldjump"/>
              </a:rPr>
              <a:t>Exploring </a:t>
            </a:r>
            <a:r>
              <a:rPr dirty="0" sz="1100" spc="-40">
                <a:solidFill>
                  <a:srgbClr val="3333B2"/>
                </a:solidFill>
                <a:latin typeface="Tahoma"/>
                <a:cs typeface="Tahoma"/>
                <a:hlinkClick r:id="rId19" action="ppaction://hlinksldjump"/>
              </a:rPr>
              <a:t>semantic</a:t>
            </a:r>
            <a:r>
              <a:rPr dirty="0" sz="1100" spc="15">
                <a:solidFill>
                  <a:srgbClr val="3333B2"/>
                </a:solidFill>
                <a:latin typeface="Tahoma"/>
                <a:cs typeface="Tahoma"/>
                <a:hlinkClick r:id="rId19" action="ppaction://hlinksldjump"/>
              </a:rPr>
              <a:t> </a:t>
            </a:r>
            <a:r>
              <a:rPr dirty="0" sz="1100" spc="-60">
                <a:solidFill>
                  <a:srgbClr val="3333B2"/>
                </a:solidFill>
                <a:latin typeface="Tahoma"/>
                <a:cs typeface="Tahoma"/>
                <a:hlinkClick r:id="rId19" action="ppaction://hlinksldjump"/>
              </a:rPr>
              <a:t>networks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7297" y="2576968"/>
            <a:ext cx="26924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Exploring </a:t>
            </a:r>
            <a:r>
              <a:rPr dirty="0" sz="1100" spc="-65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word </a:t>
            </a:r>
            <a:r>
              <a:rPr dirty="0" sz="1100" spc="-35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production </a:t>
            </a: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using </a:t>
            </a:r>
            <a:r>
              <a:rPr dirty="0" sz="1100" spc="-6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speech</a:t>
            </a:r>
            <a:r>
              <a:rPr dirty="0" sz="1100" spc="-2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 </a:t>
            </a:r>
            <a:r>
              <a:rPr dirty="0" sz="1100" spc="-55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errors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7297" y="3001567"/>
            <a:ext cx="10496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5-minute</a:t>
            </a: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Exercise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341965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559994"/>
            <a:ext cx="579755" cy="3644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65405">
              <a:lnSpc>
                <a:spcPts val="700"/>
              </a:lnSpc>
              <a:spcBef>
                <a:spcPts val="13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2964870"/>
            <a:ext cx="47815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79311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80">
                <a:hlinkClick r:id="rId20" action="ppaction://hlinksldjump"/>
              </a:rPr>
              <a:t>P</a:t>
            </a:r>
            <a:r>
              <a:rPr dirty="0" spc="-105">
                <a:hlinkClick r:id="rId20" action="ppaction://hlinksldjump"/>
              </a:rPr>
              <a:t>a</a:t>
            </a:r>
            <a:r>
              <a:rPr dirty="0" spc="-55">
                <a:hlinkClick r:id="rId20" action="ppaction://hlinksldjump"/>
              </a:rPr>
              <a:t>radigms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938561" y="3103490"/>
            <a:ext cx="527685" cy="76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31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7360" y="869872"/>
            <a:ext cx="3453129" cy="18167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89230" marR="109855" indent="-177165">
              <a:lnSpc>
                <a:spcPct val="102600"/>
              </a:lnSpc>
              <a:spcBef>
                <a:spcPts val="55"/>
              </a:spcBef>
              <a:buClr>
                <a:srgbClr val="3333B2"/>
              </a:buClr>
              <a:buFont typeface="Tahoma"/>
              <a:buAutoNum type="arabicPeriod"/>
              <a:tabLst>
                <a:tab pos="189865" algn="l"/>
              </a:tabLst>
            </a:pPr>
            <a:r>
              <a:rPr dirty="0" sz="1100" spc="-75" b="1">
                <a:latin typeface="Tahoma"/>
                <a:cs typeface="Tahoma"/>
              </a:rPr>
              <a:t>Word association </a:t>
            </a:r>
            <a:r>
              <a:rPr dirty="0" sz="1100" spc="-90" b="1">
                <a:latin typeface="Tahoma"/>
                <a:cs typeface="Tahoma"/>
              </a:rPr>
              <a:t>norms</a:t>
            </a:r>
            <a:r>
              <a:rPr dirty="0" sz="1100" spc="-90">
                <a:latin typeface="Tahoma"/>
                <a:cs typeface="Tahoma"/>
              </a:rPr>
              <a:t>, </a:t>
            </a:r>
            <a:r>
              <a:rPr dirty="0" sz="1100" spc="-55">
                <a:latin typeface="Tahoma"/>
                <a:cs typeface="Tahoma"/>
              </a:rPr>
              <a:t>e.g. </a:t>
            </a:r>
            <a:r>
              <a:rPr dirty="0" sz="1100" spc="-35">
                <a:latin typeface="Tahoma"/>
                <a:cs typeface="Tahoma"/>
              </a:rPr>
              <a:t>Edinburgh </a:t>
            </a:r>
            <a:r>
              <a:rPr dirty="0" sz="1100" spc="-25">
                <a:latin typeface="Tahoma"/>
                <a:cs typeface="Tahoma"/>
              </a:rPr>
              <a:t>Associative  </a:t>
            </a:r>
            <a:r>
              <a:rPr dirty="0" sz="1100" spc="-45">
                <a:latin typeface="Tahoma"/>
                <a:cs typeface="Tahoma"/>
              </a:rPr>
              <a:t>Thesaurus</a:t>
            </a:r>
            <a:endParaRPr sz="1100">
              <a:latin typeface="Tahoma"/>
              <a:cs typeface="Tahoma"/>
            </a:endParaRPr>
          </a:p>
          <a:p>
            <a:pPr marL="189230" marR="230504">
              <a:lnSpc>
                <a:spcPct val="102600"/>
              </a:lnSpc>
            </a:pPr>
            <a:r>
              <a:rPr dirty="0" sz="1100" spc="65">
                <a:latin typeface="Tahoma"/>
                <a:cs typeface="Tahoma"/>
              </a:rPr>
              <a:t>A </a:t>
            </a:r>
            <a:r>
              <a:rPr dirty="0" sz="1100" spc="-70">
                <a:latin typeface="Tahoma"/>
                <a:cs typeface="Tahoma"/>
              </a:rPr>
              <a:t>says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60">
                <a:latin typeface="Tahoma"/>
                <a:cs typeface="Tahoma"/>
              </a:rPr>
              <a:t>word, </a:t>
            </a:r>
            <a:r>
              <a:rPr dirty="0" sz="1100" spc="-50">
                <a:latin typeface="Tahoma"/>
                <a:cs typeface="Tahoma"/>
              </a:rPr>
              <a:t>and </a:t>
            </a:r>
            <a:r>
              <a:rPr dirty="0" sz="1100" spc="75">
                <a:latin typeface="Tahoma"/>
                <a:cs typeface="Tahoma"/>
              </a:rPr>
              <a:t>B </a:t>
            </a:r>
            <a:r>
              <a:rPr dirty="0" sz="1100" spc="-70">
                <a:latin typeface="Tahoma"/>
                <a:cs typeface="Tahoma"/>
              </a:rPr>
              <a:t>says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20">
                <a:latin typeface="Tahoma"/>
                <a:cs typeface="Tahoma"/>
              </a:rPr>
              <a:t>first </a:t>
            </a:r>
            <a:r>
              <a:rPr dirty="0" sz="1100" spc="-70">
                <a:latin typeface="Tahoma"/>
                <a:cs typeface="Tahoma"/>
              </a:rPr>
              <a:t>word </a:t>
            </a:r>
            <a:r>
              <a:rPr dirty="0" sz="1100" spc="-15">
                <a:latin typeface="Tahoma"/>
                <a:cs typeface="Tahoma"/>
              </a:rPr>
              <a:t>that </a:t>
            </a:r>
            <a:r>
              <a:rPr dirty="0" sz="1100" spc="-65">
                <a:latin typeface="Tahoma"/>
                <a:cs typeface="Tahoma"/>
              </a:rPr>
              <a:t>comes  </a:t>
            </a:r>
            <a:r>
              <a:rPr dirty="0" sz="1100" spc="-20">
                <a:latin typeface="Tahoma"/>
                <a:cs typeface="Tahoma"/>
              </a:rPr>
              <a:t>into </a:t>
            </a:r>
            <a:r>
              <a:rPr dirty="0" sz="1100" spc="-30">
                <a:latin typeface="Tahoma"/>
                <a:cs typeface="Tahoma"/>
              </a:rPr>
              <a:t>their</a:t>
            </a:r>
            <a:r>
              <a:rPr dirty="0" sz="1100" spc="55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heads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Font typeface="Tahoma"/>
              <a:buAutoNum type="arabicPeriod" startAt="2"/>
              <a:tabLst>
                <a:tab pos="189865" algn="l"/>
              </a:tabLst>
            </a:pPr>
            <a:r>
              <a:rPr dirty="0" sz="1100" spc="-70" b="1">
                <a:latin typeface="Tahoma"/>
                <a:cs typeface="Tahoma"/>
              </a:rPr>
              <a:t>Semantic </a:t>
            </a:r>
            <a:r>
              <a:rPr dirty="0" sz="1100" spc="-80" b="1">
                <a:latin typeface="Tahoma"/>
                <a:cs typeface="Tahoma"/>
              </a:rPr>
              <a:t>fluency</a:t>
            </a:r>
            <a:r>
              <a:rPr dirty="0" sz="1100" spc="-35" b="1">
                <a:latin typeface="Tahoma"/>
                <a:cs typeface="Tahoma"/>
              </a:rPr>
              <a:t> </a:t>
            </a:r>
            <a:r>
              <a:rPr dirty="0" sz="1100" spc="-85" b="1">
                <a:latin typeface="Tahoma"/>
                <a:cs typeface="Tahoma"/>
              </a:rPr>
              <a:t>tasks</a:t>
            </a:r>
            <a:endParaRPr sz="1100">
              <a:latin typeface="Tahoma"/>
              <a:cs typeface="Tahoma"/>
            </a:endParaRPr>
          </a:p>
          <a:p>
            <a:pPr marL="189230" marR="5080">
              <a:lnSpc>
                <a:spcPct val="102699"/>
              </a:lnSpc>
            </a:pPr>
            <a:r>
              <a:rPr dirty="0" sz="1100" spc="65">
                <a:latin typeface="Tahoma"/>
                <a:cs typeface="Tahoma"/>
              </a:rPr>
              <a:t>A </a:t>
            </a:r>
            <a:r>
              <a:rPr dirty="0" sz="1100" spc="-55">
                <a:latin typeface="Tahoma"/>
                <a:cs typeface="Tahoma"/>
              </a:rPr>
              <a:t>asks </a:t>
            </a:r>
            <a:r>
              <a:rPr dirty="0" sz="1100" spc="75">
                <a:latin typeface="Tahoma"/>
                <a:cs typeface="Tahoma"/>
              </a:rPr>
              <a:t>B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70">
                <a:latin typeface="Tahoma"/>
                <a:cs typeface="Tahoma"/>
              </a:rPr>
              <a:t>say </a:t>
            </a:r>
            <a:r>
              <a:rPr dirty="0" sz="1100" spc="-65">
                <a:latin typeface="Tahoma"/>
                <a:cs typeface="Tahoma"/>
              </a:rPr>
              <a:t>as </a:t>
            </a:r>
            <a:r>
              <a:rPr dirty="0" sz="1100" spc="-55">
                <a:latin typeface="Tahoma"/>
                <a:cs typeface="Tahoma"/>
              </a:rPr>
              <a:t>many </a:t>
            </a:r>
            <a:r>
              <a:rPr dirty="0" sz="1100" spc="-70">
                <a:latin typeface="Tahoma"/>
                <a:cs typeface="Tahoma"/>
              </a:rPr>
              <a:t>words as </a:t>
            </a:r>
            <a:r>
              <a:rPr dirty="0" sz="1100" spc="-45">
                <a:latin typeface="Tahoma"/>
                <a:cs typeface="Tahoma"/>
              </a:rPr>
              <a:t>possible </a:t>
            </a:r>
            <a:r>
              <a:rPr dirty="0" sz="1100" spc="-40">
                <a:latin typeface="Tahoma"/>
                <a:cs typeface="Tahoma"/>
              </a:rPr>
              <a:t>from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45">
                <a:latin typeface="Tahoma"/>
                <a:cs typeface="Tahoma"/>
              </a:rPr>
              <a:t>single  </a:t>
            </a:r>
            <a:r>
              <a:rPr dirty="0" sz="1100" spc="-55">
                <a:latin typeface="Tahoma"/>
                <a:cs typeface="Tahoma"/>
              </a:rPr>
              <a:t>category, e.g. </a:t>
            </a:r>
            <a:r>
              <a:rPr dirty="0" sz="1100" spc="-40">
                <a:latin typeface="Tahoma"/>
                <a:cs typeface="Tahoma"/>
              </a:rPr>
              <a:t>animals, </a:t>
            </a:r>
            <a:r>
              <a:rPr dirty="0" sz="1100" spc="-35">
                <a:latin typeface="Tahoma"/>
                <a:cs typeface="Tahoma"/>
              </a:rPr>
              <a:t>things </a:t>
            </a:r>
            <a:r>
              <a:rPr dirty="0" sz="1100" spc="-65">
                <a:latin typeface="Tahoma"/>
                <a:cs typeface="Tahoma"/>
              </a:rPr>
              <a:t>you </a:t>
            </a:r>
            <a:r>
              <a:rPr dirty="0" sz="1100" spc="-45">
                <a:latin typeface="Tahoma"/>
                <a:cs typeface="Tahoma"/>
              </a:rPr>
              <a:t>take </a:t>
            </a:r>
            <a:r>
              <a:rPr dirty="0" sz="1100" spc="-55">
                <a:latin typeface="Tahoma"/>
                <a:cs typeface="Tahoma"/>
              </a:rPr>
              <a:t>on</a:t>
            </a:r>
            <a:r>
              <a:rPr dirty="0" sz="1100" spc="14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holidays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Font typeface="Tahoma"/>
              <a:buAutoNum type="arabicPeriod" startAt="3"/>
              <a:tabLst>
                <a:tab pos="189865" algn="l"/>
              </a:tabLst>
            </a:pPr>
            <a:r>
              <a:rPr dirty="0" sz="1100" spc="-70" b="1">
                <a:latin typeface="Tahoma"/>
                <a:cs typeface="Tahoma"/>
              </a:rPr>
              <a:t>Semantic</a:t>
            </a:r>
            <a:r>
              <a:rPr dirty="0" sz="1100" spc="70" b="1">
                <a:latin typeface="Tahoma"/>
                <a:cs typeface="Tahoma"/>
              </a:rPr>
              <a:t> </a:t>
            </a:r>
            <a:r>
              <a:rPr dirty="0" sz="1100" spc="-85" b="1">
                <a:latin typeface="Tahoma"/>
                <a:cs typeface="Tahoma"/>
              </a:rPr>
              <a:t>priming</a:t>
            </a:r>
            <a:endParaRPr sz="1100">
              <a:latin typeface="Tahoma"/>
              <a:cs typeface="Tahoma"/>
            </a:endParaRPr>
          </a:p>
          <a:p>
            <a:pPr marL="189230" marR="139065">
              <a:lnSpc>
                <a:spcPct val="102600"/>
              </a:lnSpc>
            </a:pPr>
            <a:r>
              <a:rPr dirty="0" sz="1100" spc="-40">
                <a:latin typeface="Tahoma"/>
                <a:cs typeface="Tahoma"/>
              </a:rPr>
              <a:t>Does </a:t>
            </a:r>
            <a:r>
              <a:rPr dirty="0" sz="1100" spc="-55">
                <a:latin typeface="Tahoma"/>
                <a:cs typeface="Tahoma"/>
              </a:rPr>
              <a:t>hearing </a:t>
            </a:r>
            <a:r>
              <a:rPr dirty="0" sz="1100" spc="-70">
                <a:latin typeface="Tahoma"/>
                <a:cs typeface="Tahoma"/>
              </a:rPr>
              <a:t>word </a:t>
            </a:r>
            <a:r>
              <a:rPr dirty="0" sz="1100" spc="65">
                <a:latin typeface="Tahoma"/>
                <a:cs typeface="Tahoma"/>
              </a:rPr>
              <a:t>A </a:t>
            </a:r>
            <a:r>
              <a:rPr dirty="0" sz="1100" spc="-65">
                <a:latin typeface="Tahoma"/>
                <a:cs typeface="Tahoma"/>
              </a:rPr>
              <a:t>speed </a:t>
            </a:r>
            <a:r>
              <a:rPr dirty="0" sz="1100" spc="-50">
                <a:latin typeface="Tahoma"/>
                <a:cs typeface="Tahoma"/>
              </a:rPr>
              <a:t>up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50">
                <a:latin typeface="Tahoma"/>
                <a:cs typeface="Tahoma"/>
              </a:rPr>
              <a:t>processing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65">
                <a:latin typeface="Tahoma"/>
                <a:cs typeface="Tahoma"/>
              </a:rPr>
              <a:t>word  </a:t>
            </a:r>
            <a:r>
              <a:rPr dirty="0" sz="1100" spc="35">
                <a:latin typeface="Tahoma"/>
                <a:cs typeface="Tahoma"/>
              </a:rPr>
              <a:t>B?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3733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2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559994"/>
            <a:ext cx="579755" cy="3644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65405">
              <a:lnSpc>
                <a:spcPts val="700"/>
              </a:lnSpc>
              <a:spcBef>
                <a:spcPts val="13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911733"/>
            <a:ext cx="553085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5">
                <a:solidFill>
                  <a:srgbClr val="3333B2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7297" y="480922"/>
            <a:ext cx="13373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How </a:t>
            </a:r>
            <a:r>
              <a:rPr dirty="0" sz="1100" spc="-70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are words</a:t>
            </a:r>
            <a:r>
              <a:rPr dirty="0" sz="1100" spc="120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dirty="0" sz="1100" spc="-45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stored?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31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878584"/>
            <a:ext cx="17189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solidFill>
                  <a:srgbClr val="D6D6EF"/>
                </a:solidFill>
                <a:latin typeface="Tahoma"/>
                <a:cs typeface="Tahoma"/>
                <a:hlinkClick r:id="rId7" action="ppaction://hlinksldjump"/>
              </a:rPr>
              <a:t>Meaning-related</a:t>
            </a:r>
            <a:r>
              <a:rPr dirty="0" sz="1100" spc="-10">
                <a:solidFill>
                  <a:srgbClr val="D6D6EF"/>
                </a:solidFill>
                <a:latin typeface="Tahoma"/>
                <a:cs typeface="Tahoma"/>
                <a:hlinkClick r:id="rId7" action="ppaction://hlinksldjump"/>
              </a:rPr>
              <a:t>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7" action="ppaction://hlinksldjump"/>
              </a:rPr>
              <a:t>relationships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303183"/>
            <a:ext cx="727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5">
                <a:solidFill>
                  <a:srgbClr val="D6D6EF"/>
                </a:solidFill>
                <a:latin typeface="Tahoma"/>
                <a:cs typeface="Tahoma"/>
                <a:hlinkClick r:id="rId14" action="ppaction://hlinksldjump"/>
              </a:rPr>
              <a:t>Lexical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4" action="ppaction://hlinksldjump"/>
              </a:rPr>
              <a:t> </a:t>
            </a:r>
            <a:r>
              <a:rPr dirty="0" sz="1100" spc="-60">
                <a:solidFill>
                  <a:srgbClr val="D6D6EF"/>
                </a:solidFill>
                <a:latin typeface="Tahoma"/>
                <a:cs typeface="Tahoma"/>
                <a:hlinkClick r:id="rId14" action="ppaction://hlinksldjump"/>
              </a:rPr>
              <a:t>gaps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727770"/>
            <a:ext cx="15227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6" action="ppaction://hlinksldjump"/>
              </a:rPr>
              <a:t>Form-related</a:t>
            </a:r>
            <a:r>
              <a:rPr dirty="0" sz="1100" spc="-15">
                <a:solidFill>
                  <a:srgbClr val="D6D6EF"/>
                </a:solidFill>
                <a:latin typeface="Tahoma"/>
                <a:cs typeface="Tahoma"/>
                <a:hlinkClick r:id="rId16" action="ppaction://hlinksldjump"/>
              </a:rPr>
              <a:t>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6" action="ppaction://hlinksldjump"/>
              </a:rPr>
              <a:t>relationships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297" y="2152369"/>
            <a:ext cx="16675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Exploring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semantic</a:t>
            </a:r>
            <a:r>
              <a:rPr dirty="0" sz="1100" spc="15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 </a:t>
            </a:r>
            <a:r>
              <a:rPr dirty="0" sz="1100" spc="-60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networks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7297" y="2576968"/>
            <a:ext cx="26924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solidFill>
                  <a:srgbClr val="3333B2"/>
                </a:solidFill>
                <a:latin typeface="Tahoma"/>
                <a:cs typeface="Tahoma"/>
                <a:hlinkClick r:id="rId21" action="ppaction://hlinksldjump"/>
              </a:rPr>
              <a:t>Exploring </a:t>
            </a:r>
            <a:r>
              <a:rPr dirty="0" sz="1100" spc="-65">
                <a:solidFill>
                  <a:srgbClr val="3333B2"/>
                </a:solidFill>
                <a:latin typeface="Tahoma"/>
                <a:cs typeface="Tahoma"/>
                <a:hlinkClick r:id="rId21" action="ppaction://hlinksldjump"/>
              </a:rPr>
              <a:t>word </a:t>
            </a:r>
            <a:r>
              <a:rPr dirty="0" sz="1100" spc="-35">
                <a:solidFill>
                  <a:srgbClr val="3333B2"/>
                </a:solidFill>
                <a:latin typeface="Tahoma"/>
                <a:cs typeface="Tahoma"/>
                <a:hlinkClick r:id="rId21" action="ppaction://hlinksldjump"/>
              </a:rPr>
              <a:t>production </a:t>
            </a:r>
            <a:r>
              <a:rPr dirty="0" sz="1100" spc="-50">
                <a:solidFill>
                  <a:srgbClr val="3333B2"/>
                </a:solidFill>
                <a:latin typeface="Tahoma"/>
                <a:cs typeface="Tahoma"/>
                <a:hlinkClick r:id="rId21" action="ppaction://hlinksldjump"/>
              </a:rPr>
              <a:t>using </a:t>
            </a:r>
            <a:r>
              <a:rPr dirty="0" sz="1100" spc="-60">
                <a:solidFill>
                  <a:srgbClr val="3333B2"/>
                </a:solidFill>
                <a:latin typeface="Tahoma"/>
                <a:cs typeface="Tahoma"/>
                <a:hlinkClick r:id="rId21" action="ppaction://hlinksldjump"/>
              </a:rPr>
              <a:t>speech</a:t>
            </a:r>
            <a:r>
              <a:rPr dirty="0" sz="1100" spc="-20">
                <a:solidFill>
                  <a:srgbClr val="3333B2"/>
                </a:solidFill>
                <a:latin typeface="Tahoma"/>
                <a:cs typeface="Tahoma"/>
                <a:hlinkClick r:id="rId21" action="ppaction://hlinksldjump"/>
              </a:rPr>
              <a:t> </a:t>
            </a:r>
            <a:r>
              <a:rPr dirty="0" sz="1100" spc="-55">
                <a:solidFill>
                  <a:srgbClr val="3333B2"/>
                </a:solidFill>
                <a:latin typeface="Tahoma"/>
                <a:cs typeface="Tahoma"/>
                <a:hlinkClick r:id="rId21" action="ppaction://hlinksldjump"/>
              </a:rPr>
              <a:t>errors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7297" y="3001567"/>
            <a:ext cx="10496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5-minute</a:t>
            </a: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Exercise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341965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559994"/>
            <a:ext cx="579755" cy="3644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65405">
              <a:lnSpc>
                <a:spcPts val="700"/>
              </a:lnSpc>
              <a:spcBef>
                <a:spcPts val="13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688464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0">
                <a:hlinkClick r:id="rId21" action="ppaction://hlinksldjump"/>
              </a:rPr>
              <a:t>Types </a:t>
            </a:r>
            <a:r>
              <a:rPr dirty="0" spc="-40">
                <a:hlinkClick r:id="rId21" action="ppaction://hlinksldjump"/>
              </a:rPr>
              <a:t>of </a:t>
            </a:r>
            <a:r>
              <a:rPr dirty="0" spc="-70">
                <a:hlinkClick r:id="rId21" action="ppaction://hlinksldjump"/>
              </a:rPr>
              <a:t>speech</a:t>
            </a:r>
            <a:r>
              <a:rPr dirty="0" spc="105">
                <a:hlinkClick r:id="rId21" action="ppaction://hlinksldjump"/>
              </a:rPr>
              <a:t> </a:t>
            </a:r>
            <a:r>
              <a:rPr dirty="0" spc="-65">
                <a:hlinkClick r:id="rId21" action="ppaction://hlinksldjump"/>
              </a:rPr>
              <a:t>errors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913263" y="2983014"/>
            <a:ext cx="553085" cy="197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Speech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latin typeface="Verdana"/>
                <a:cs typeface="Verdana"/>
                <a:hlinkClick r:id="rId21" action="ppaction://hlinksldjump"/>
              </a:rPr>
              <a:t>Types </a:t>
            </a:r>
            <a:r>
              <a:rPr dirty="0" sz="400" spc="-25">
                <a:latin typeface="Verdana"/>
                <a:cs typeface="Verdana"/>
                <a:hlinkClick r:id="rId21" action="ppaction://hlinksldjump"/>
              </a:rPr>
              <a:t>of </a:t>
            </a:r>
            <a:r>
              <a:rPr dirty="0" sz="400" spc="-40"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400" spc="30"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40">
                <a:latin typeface="Verdana"/>
                <a:cs typeface="Verdana"/>
                <a:hlinkClick r:id="rId21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32</a:t>
            </a:r>
            <a:r>
              <a:rPr dirty="0" sz="600" spc="-155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735608"/>
            <a:ext cx="873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latin typeface="Tahoma"/>
                <a:cs typeface="Tahoma"/>
              </a:rPr>
              <a:t>Types </a:t>
            </a:r>
            <a:r>
              <a:rPr dirty="0" sz="1100" spc="-35">
                <a:latin typeface="Tahoma"/>
                <a:cs typeface="Tahoma"/>
              </a:rPr>
              <a:t>of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error: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7360" y="1020785"/>
            <a:ext cx="3327400" cy="6178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434"/>
              </a:spcBef>
              <a:buClr>
                <a:srgbClr val="3333B2"/>
              </a:buClr>
              <a:buFont typeface="Tahoma"/>
              <a:buAutoNum type="arabicPeriod"/>
              <a:tabLst>
                <a:tab pos="189865" algn="l"/>
              </a:tabLst>
            </a:pPr>
            <a:r>
              <a:rPr dirty="0" sz="1100" spc="-55" b="1">
                <a:latin typeface="Tahoma"/>
                <a:cs typeface="Tahoma"/>
              </a:rPr>
              <a:t>Blend</a:t>
            </a:r>
            <a:r>
              <a:rPr dirty="0" sz="1100" spc="-55">
                <a:latin typeface="Tahoma"/>
                <a:cs typeface="Tahoma"/>
              </a:rPr>
              <a:t>, e.g.</a:t>
            </a:r>
            <a:r>
              <a:rPr dirty="0" sz="1100" spc="210">
                <a:latin typeface="Tahoma"/>
                <a:cs typeface="Tahoma"/>
              </a:rPr>
              <a:t> </a:t>
            </a:r>
            <a:r>
              <a:rPr dirty="0" u="sng" sz="1100" spc="-30">
                <a:uFill>
                  <a:solidFill>
                    <a:srgbClr val="000000"/>
                  </a:solidFill>
                </a:uFill>
                <a:latin typeface="Tahoma"/>
                <a:cs typeface="Tahoma"/>
              </a:rPr>
              <a:t>lection</a:t>
            </a:r>
            <a:endParaRPr sz="1100">
              <a:latin typeface="Tahoma"/>
              <a:cs typeface="Tahoma"/>
            </a:endParaRPr>
          </a:p>
          <a:p>
            <a:pPr marL="189230" marR="5080" indent="-177165">
              <a:lnSpc>
                <a:spcPct val="102699"/>
              </a:lnSpc>
              <a:spcBef>
                <a:spcPts val="295"/>
              </a:spcBef>
              <a:buClr>
                <a:srgbClr val="3333B2"/>
              </a:buClr>
              <a:buFont typeface="Tahoma"/>
              <a:buAutoNum type="arabicPeriod"/>
              <a:tabLst>
                <a:tab pos="189865" algn="l"/>
              </a:tabLst>
            </a:pPr>
            <a:r>
              <a:rPr dirty="0" sz="1100" spc="-65" b="1">
                <a:latin typeface="Tahoma"/>
                <a:cs typeface="Tahoma"/>
              </a:rPr>
              <a:t>Phonological </a:t>
            </a:r>
            <a:r>
              <a:rPr dirty="0" sz="1100" spc="-70" b="1">
                <a:latin typeface="Tahoma"/>
                <a:cs typeface="Tahoma"/>
              </a:rPr>
              <a:t>substitution </a:t>
            </a:r>
            <a:r>
              <a:rPr dirty="0" sz="1100" spc="-40">
                <a:latin typeface="Tahoma"/>
                <a:cs typeface="Tahoma"/>
              </a:rPr>
              <a:t>(malapropism), </a:t>
            </a:r>
            <a:r>
              <a:rPr dirty="0" sz="1100" spc="-55">
                <a:latin typeface="Tahoma"/>
                <a:cs typeface="Tahoma"/>
              </a:rPr>
              <a:t>e.g. </a:t>
            </a:r>
            <a:r>
              <a:rPr dirty="0" sz="1100" spc="-20">
                <a:latin typeface="Tahoma"/>
                <a:cs typeface="Tahoma"/>
              </a:rPr>
              <a:t>The  </a:t>
            </a:r>
            <a:r>
              <a:rPr dirty="0" sz="1100" spc="-50">
                <a:latin typeface="Tahoma"/>
                <a:cs typeface="Tahoma"/>
              </a:rPr>
              <a:t>Chinese </a:t>
            </a:r>
            <a:r>
              <a:rPr dirty="0" sz="1100" spc="-60">
                <a:latin typeface="Tahoma"/>
                <a:cs typeface="Tahoma"/>
              </a:rPr>
              <a:t>emperor </a:t>
            </a:r>
            <a:r>
              <a:rPr dirty="0" sz="1100" spc="-50">
                <a:latin typeface="Tahoma"/>
                <a:cs typeface="Tahoma"/>
              </a:rPr>
              <a:t>had </a:t>
            </a:r>
            <a:r>
              <a:rPr dirty="0" sz="1100" spc="-55">
                <a:latin typeface="Tahoma"/>
                <a:cs typeface="Tahoma"/>
              </a:rPr>
              <a:t>many </a:t>
            </a:r>
            <a:r>
              <a:rPr dirty="0" sz="1100" spc="-50">
                <a:latin typeface="Tahoma"/>
                <a:cs typeface="Tahoma"/>
              </a:rPr>
              <a:t>concubines</a:t>
            </a:r>
            <a:r>
              <a:rPr dirty="0" sz="1100" spc="60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r>
              <a:rPr dirty="0" sz="1100" spc="-10" i="1">
                <a:latin typeface="Times New Roman"/>
                <a:cs typeface="Times New Roman"/>
              </a:rPr>
              <a:t> </a:t>
            </a:r>
            <a:r>
              <a:rPr dirty="0" sz="1100" spc="-110">
                <a:latin typeface="Tahoma"/>
                <a:cs typeface="Tahoma"/>
              </a:rPr>
              <a:t>porcupines,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4385" y="1618753"/>
            <a:ext cx="30035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Tahoma"/>
                <a:cs typeface="Tahoma"/>
              </a:rPr>
              <a:t>Brexit </a:t>
            </a:r>
            <a:r>
              <a:rPr dirty="0" sz="1100" spc="-70">
                <a:latin typeface="Tahoma"/>
                <a:cs typeface="Tahoma"/>
              </a:rPr>
              <a:t>means </a:t>
            </a:r>
            <a:r>
              <a:rPr dirty="0" sz="1100" spc="-10" strike="sngStrike">
                <a:latin typeface="Tahoma"/>
                <a:cs typeface="Tahoma"/>
              </a:rPr>
              <a:t>Brexit</a:t>
            </a:r>
            <a:r>
              <a:rPr dirty="0" sz="1100" spc="-10" strike="noStrike">
                <a:latin typeface="Tahoma"/>
                <a:cs typeface="Tahoma"/>
              </a:rPr>
              <a:t> </a:t>
            </a:r>
            <a:r>
              <a:rPr dirty="0" sz="1100" spc="-10" i="1" strike="noStrike">
                <a:latin typeface="Meiryo"/>
                <a:cs typeface="Meiryo"/>
              </a:rPr>
              <a:t>⇒</a:t>
            </a:r>
            <a:r>
              <a:rPr dirty="0" sz="1100" spc="-10" i="1" strike="noStrike">
                <a:latin typeface="Times New Roman"/>
                <a:cs typeface="Times New Roman"/>
              </a:rPr>
              <a:t> </a:t>
            </a:r>
            <a:r>
              <a:rPr dirty="0" sz="1100" spc="-45" strike="noStrike">
                <a:latin typeface="Tahoma"/>
                <a:cs typeface="Tahoma"/>
              </a:rPr>
              <a:t>breakfast </a:t>
            </a:r>
            <a:r>
              <a:rPr dirty="0" sz="1100" spc="-5" strike="noStrike">
                <a:latin typeface="Tahoma"/>
                <a:cs typeface="Tahoma"/>
                <a:hlinkClick r:id="rId22"/>
              </a:rPr>
              <a:t>(Link </a:t>
            </a:r>
            <a:r>
              <a:rPr dirty="0" sz="1100" spc="-15" strike="noStrike">
                <a:latin typeface="Tahoma"/>
                <a:cs typeface="Tahoma"/>
                <a:hlinkClick r:id="rId22"/>
              </a:rPr>
              <a:t>to</a:t>
            </a:r>
            <a:r>
              <a:rPr dirty="0" sz="1100" spc="35" strike="noStrike">
                <a:latin typeface="Tahoma"/>
                <a:cs typeface="Tahoma"/>
                <a:hlinkClick r:id="rId22"/>
              </a:rPr>
              <a:t> </a:t>
            </a:r>
            <a:r>
              <a:rPr dirty="0" sz="1100" spc="-135" strike="noStrike">
                <a:latin typeface="Tahoma"/>
                <a:cs typeface="Tahoma"/>
                <a:hlinkClick r:id="rId22"/>
              </a:rPr>
              <a:t>YouTube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7360" y="1747047"/>
            <a:ext cx="3410585" cy="100012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89230">
              <a:lnSpc>
                <a:spcPct val="100000"/>
              </a:lnSpc>
              <a:spcBef>
                <a:spcPts val="434"/>
              </a:spcBef>
            </a:pPr>
            <a:r>
              <a:rPr dirty="0" sz="1100" spc="-40">
                <a:latin typeface="Tahoma"/>
                <a:cs typeface="Tahoma"/>
                <a:hlinkClick r:id="rId22"/>
              </a:rPr>
              <a:t>video)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Font typeface="Tahoma"/>
              <a:buAutoNum type="arabicPeriod" startAt="3"/>
              <a:tabLst>
                <a:tab pos="189865" algn="l"/>
              </a:tabLst>
            </a:pPr>
            <a:r>
              <a:rPr dirty="0" sz="1100" spc="-65" b="1">
                <a:latin typeface="Tahoma"/>
                <a:cs typeface="Tahoma"/>
              </a:rPr>
              <a:t>Lexical </a:t>
            </a:r>
            <a:r>
              <a:rPr dirty="0" sz="1100" spc="-70" b="1">
                <a:latin typeface="Tahoma"/>
                <a:cs typeface="Tahoma"/>
              </a:rPr>
              <a:t>substitution</a:t>
            </a:r>
            <a:r>
              <a:rPr dirty="0" sz="1100" spc="-70">
                <a:latin typeface="Tahoma"/>
                <a:cs typeface="Tahoma"/>
              </a:rPr>
              <a:t>, </a:t>
            </a:r>
            <a:r>
              <a:rPr dirty="0" sz="1100" spc="-55">
                <a:latin typeface="Tahoma"/>
                <a:cs typeface="Tahoma"/>
              </a:rPr>
              <a:t>e.g. </a:t>
            </a:r>
            <a:r>
              <a:rPr dirty="0" sz="1100" spc="-40">
                <a:latin typeface="Tahoma"/>
                <a:cs typeface="Tahoma"/>
              </a:rPr>
              <a:t>Give </a:t>
            </a:r>
            <a:r>
              <a:rPr dirty="0" sz="1100" spc="-80">
                <a:latin typeface="Tahoma"/>
                <a:cs typeface="Tahoma"/>
              </a:rPr>
              <a:t>me </a:t>
            </a:r>
            <a:r>
              <a:rPr dirty="0" sz="1100" spc="-40">
                <a:latin typeface="Tahoma"/>
                <a:cs typeface="Tahoma"/>
              </a:rPr>
              <a:t>the</a:t>
            </a:r>
            <a:r>
              <a:rPr dirty="0" sz="1100" spc="-45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hammer</a:t>
            </a:r>
            <a:endParaRPr sz="1100">
              <a:latin typeface="Tahoma"/>
              <a:cs typeface="Tahoma"/>
            </a:endParaRPr>
          </a:p>
          <a:p>
            <a:pPr marL="189230">
              <a:lnSpc>
                <a:spcPct val="100000"/>
              </a:lnSpc>
              <a:spcBef>
                <a:spcPts val="35"/>
              </a:spcBef>
            </a:pPr>
            <a:r>
              <a:rPr dirty="0" sz="1100" spc="-10" i="1">
                <a:latin typeface="Meiryo"/>
                <a:cs typeface="Meiryo"/>
              </a:rPr>
              <a:t>⇒</a:t>
            </a:r>
            <a:r>
              <a:rPr dirty="0" sz="1100" spc="10" i="1">
                <a:latin typeface="Times New Roman"/>
                <a:cs typeface="Times New Roman"/>
              </a:rPr>
              <a:t> </a:t>
            </a:r>
            <a:r>
              <a:rPr dirty="0" sz="1100" spc="-50">
                <a:latin typeface="Tahoma"/>
                <a:cs typeface="Tahoma"/>
              </a:rPr>
              <a:t>screwdriver.</a:t>
            </a:r>
            <a:endParaRPr sz="1100">
              <a:latin typeface="Tahoma"/>
              <a:cs typeface="Tahoma"/>
            </a:endParaRPr>
          </a:p>
          <a:p>
            <a:pPr marL="189230" marR="5080" indent="-177165">
              <a:lnSpc>
                <a:spcPct val="102600"/>
              </a:lnSpc>
              <a:spcBef>
                <a:spcPts val="295"/>
              </a:spcBef>
              <a:buClr>
                <a:srgbClr val="3333B2"/>
              </a:buClr>
              <a:buFont typeface="Tahoma"/>
              <a:buAutoNum type="arabicPeriod" startAt="4"/>
              <a:tabLst>
                <a:tab pos="189865" algn="l"/>
              </a:tabLst>
            </a:pPr>
            <a:r>
              <a:rPr dirty="0" sz="1100" spc="-5" b="1">
                <a:latin typeface="Tahoma"/>
                <a:cs typeface="Tahoma"/>
              </a:rPr>
              <a:t>Tip </a:t>
            </a:r>
            <a:r>
              <a:rPr dirty="0" sz="1100" spc="-70" b="1">
                <a:latin typeface="Tahoma"/>
                <a:cs typeface="Tahoma"/>
              </a:rPr>
              <a:t>of the </a:t>
            </a:r>
            <a:r>
              <a:rPr dirty="0" sz="1100" spc="-80" b="1">
                <a:latin typeface="Tahoma"/>
                <a:cs typeface="Tahoma"/>
              </a:rPr>
              <a:t>tongue </a:t>
            </a:r>
            <a:r>
              <a:rPr dirty="0" sz="1100" spc="-75" b="1">
                <a:latin typeface="Tahoma"/>
                <a:cs typeface="Tahoma"/>
              </a:rPr>
              <a:t>effects </a:t>
            </a:r>
            <a:r>
              <a:rPr dirty="0" sz="1100" spc="45">
                <a:latin typeface="Tahoma"/>
                <a:cs typeface="Tahoma"/>
              </a:rPr>
              <a:t>= </a:t>
            </a:r>
            <a:r>
              <a:rPr dirty="0" sz="1100" spc="-100">
                <a:latin typeface="Tahoma"/>
                <a:cs typeface="Tahoma"/>
              </a:rPr>
              <a:t>we </a:t>
            </a:r>
            <a:r>
              <a:rPr dirty="0" sz="1100" spc="-55">
                <a:latin typeface="Tahoma"/>
                <a:cs typeface="Tahoma"/>
              </a:rPr>
              <a:t>know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55">
                <a:latin typeface="Tahoma"/>
                <a:cs typeface="Tahoma"/>
              </a:rPr>
              <a:t>meaning </a:t>
            </a:r>
            <a:r>
              <a:rPr dirty="0" sz="1100" spc="-35">
                <a:latin typeface="Tahoma"/>
                <a:cs typeface="Tahoma"/>
              </a:rPr>
              <a:t>of 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65">
                <a:latin typeface="Tahoma"/>
                <a:cs typeface="Tahoma"/>
              </a:rPr>
              <a:t>word </a:t>
            </a:r>
            <a:r>
              <a:rPr dirty="0" sz="1100" spc="-105">
                <a:latin typeface="Tahoma"/>
                <a:cs typeface="Tahoma"/>
              </a:rPr>
              <a:t>we </a:t>
            </a:r>
            <a:r>
              <a:rPr dirty="0" sz="1100" spc="-45">
                <a:latin typeface="Tahoma"/>
                <a:cs typeface="Tahoma"/>
              </a:rPr>
              <a:t>want, </a:t>
            </a:r>
            <a:r>
              <a:rPr dirty="0" sz="1100" spc="-25">
                <a:latin typeface="Tahoma"/>
                <a:cs typeface="Tahoma"/>
              </a:rPr>
              <a:t>but </a:t>
            </a:r>
            <a:r>
              <a:rPr dirty="0" sz="1100" spc="-40">
                <a:latin typeface="Tahoma"/>
                <a:cs typeface="Tahoma"/>
              </a:rPr>
              <a:t>phonological </a:t>
            </a:r>
            <a:r>
              <a:rPr dirty="0" sz="1100" spc="-60">
                <a:latin typeface="Tahoma"/>
                <a:cs typeface="Tahoma"/>
              </a:rPr>
              <a:t>access </a:t>
            </a:r>
            <a:r>
              <a:rPr dirty="0" sz="1100" spc="-35">
                <a:latin typeface="Tahoma"/>
                <a:cs typeface="Tahoma"/>
              </a:rPr>
              <a:t>is</a:t>
            </a:r>
            <a:r>
              <a:rPr dirty="0" sz="1100" spc="30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partial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341965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092293"/>
            <a:ext cx="617220" cy="14274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3975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141605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141605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gap?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559994"/>
            <a:ext cx="579755" cy="3644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65405">
              <a:lnSpc>
                <a:spcPts val="700"/>
              </a:lnSpc>
              <a:spcBef>
                <a:spcPts val="13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964870"/>
            <a:ext cx="47815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688464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0">
                <a:hlinkClick r:id="rId22" action="ppaction://hlinksldjump"/>
              </a:rPr>
              <a:t>Types </a:t>
            </a:r>
            <a:r>
              <a:rPr dirty="0" spc="-40">
                <a:hlinkClick r:id="rId22" action="ppaction://hlinksldjump"/>
              </a:rPr>
              <a:t>of </a:t>
            </a:r>
            <a:r>
              <a:rPr dirty="0" spc="-70">
                <a:hlinkClick r:id="rId22" action="ppaction://hlinksldjump"/>
              </a:rPr>
              <a:t>speech</a:t>
            </a:r>
            <a:r>
              <a:rPr dirty="0" spc="105">
                <a:hlinkClick r:id="rId22" action="ppaction://hlinksldjump"/>
              </a:rPr>
              <a:t> </a:t>
            </a:r>
            <a:r>
              <a:rPr dirty="0" spc="-65">
                <a:hlinkClick r:id="rId22" action="ppaction://hlinksldjump"/>
              </a:rPr>
              <a:t>errors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938561" y="3103490"/>
            <a:ext cx="527685" cy="76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" spc="-35"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25"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33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522991" y="820102"/>
          <a:ext cx="2844800" cy="17106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4540"/>
                <a:gridCol w="690879"/>
                <a:gridCol w="690880"/>
                <a:gridCol w="690880"/>
              </a:tblGrid>
              <a:tr h="3410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6350">
                      <a:solidFill>
                        <a:srgbClr val="F79646"/>
                      </a:solidFill>
                      <a:prstDash val="solid"/>
                    </a:lnL>
                    <a:lnR w="6350">
                      <a:solidFill>
                        <a:srgbClr val="F79646"/>
                      </a:solidFill>
                      <a:prstDash val="solid"/>
                    </a:lnR>
                    <a:lnT w="6350">
                      <a:solidFill>
                        <a:srgbClr val="F79646"/>
                      </a:solidFill>
                      <a:prstDash val="solid"/>
                    </a:lnT>
                    <a:lnB w="6350">
                      <a:solidFill>
                        <a:srgbClr val="F79646"/>
                      </a:solidFill>
                      <a:prstDash val="soli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050" b="1">
                          <a:latin typeface="Calibri"/>
                          <a:cs typeface="Calibri"/>
                        </a:rPr>
                        <a:t>1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81915">
                    <a:lnL w="6350">
                      <a:solidFill>
                        <a:srgbClr val="F79646"/>
                      </a:solidFill>
                      <a:prstDash val="solid"/>
                    </a:lnL>
                    <a:lnR w="6350">
                      <a:solidFill>
                        <a:srgbClr val="F79646"/>
                      </a:solidFill>
                      <a:prstDash val="solid"/>
                    </a:lnR>
                    <a:lnT w="6350">
                      <a:solidFill>
                        <a:srgbClr val="F79646"/>
                      </a:solidFill>
                      <a:prstDash val="solid"/>
                    </a:lnT>
                    <a:lnB w="6350">
                      <a:solidFill>
                        <a:srgbClr val="F79646"/>
                      </a:solidFill>
                      <a:prstDash val="soli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050" b="1">
                          <a:latin typeface="Calibri"/>
                          <a:cs typeface="Calibri"/>
                        </a:rPr>
                        <a:t>2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81915">
                    <a:lnL w="6350">
                      <a:solidFill>
                        <a:srgbClr val="F79646"/>
                      </a:solidFill>
                      <a:prstDash val="solid"/>
                    </a:lnL>
                    <a:lnR w="6350">
                      <a:solidFill>
                        <a:srgbClr val="F79646"/>
                      </a:solidFill>
                      <a:prstDash val="solid"/>
                    </a:lnR>
                    <a:lnT w="6350">
                      <a:solidFill>
                        <a:srgbClr val="F79646"/>
                      </a:solidFill>
                      <a:prstDash val="solid"/>
                    </a:lnT>
                    <a:lnB w="6350">
                      <a:solidFill>
                        <a:srgbClr val="F79646"/>
                      </a:solidFill>
                      <a:prstDash val="soli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050" b="1">
                          <a:latin typeface="Calibri"/>
                          <a:cs typeface="Calibri"/>
                        </a:rPr>
                        <a:t>3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81915">
                    <a:lnL w="6350">
                      <a:solidFill>
                        <a:srgbClr val="F79646"/>
                      </a:solidFill>
                      <a:prstDash val="solid"/>
                    </a:lnL>
                    <a:lnR w="6350">
                      <a:solidFill>
                        <a:srgbClr val="F79646"/>
                      </a:solidFill>
                      <a:prstDash val="solid"/>
                    </a:lnR>
                    <a:lnT w="6350">
                      <a:solidFill>
                        <a:srgbClr val="F79646"/>
                      </a:solidFill>
                      <a:prstDash val="solid"/>
                    </a:lnT>
                    <a:lnB w="6350">
                      <a:solidFill>
                        <a:srgbClr val="F79646"/>
                      </a:solidFill>
                      <a:prstDash val="solid"/>
                    </a:lnB>
                    <a:solidFill>
                      <a:srgbClr val="DCE6F2"/>
                    </a:solidFill>
                  </a:tcPr>
                </a:tc>
              </a:tr>
              <a:tr h="341033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dirty="0" sz="1050" spc="10" b="1">
                          <a:latin typeface="Calibri"/>
                          <a:cs typeface="Calibri"/>
                        </a:rPr>
                        <a:t>Concept</a:t>
                      </a:r>
                      <a:endParaRPr sz="1050">
                        <a:latin typeface="Calibri"/>
                        <a:cs typeface="Calibri"/>
                      </a:endParaRPr>
                    </a:p>
                  </a:txBody>
                  <a:tcPr marL="0" marR="0" marB="0" marT="81915">
                    <a:lnL w="6350">
                      <a:solidFill>
                        <a:srgbClr val="F79646"/>
                      </a:solidFill>
                      <a:prstDash val="solid"/>
                    </a:lnL>
                    <a:lnR w="6350">
                      <a:solidFill>
                        <a:srgbClr val="F79646"/>
                      </a:solidFill>
                      <a:prstDash val="solid"/>
                    </a:lnR>
                    <a:lnT w="6350">
                      <a:solidFill>
                        <a:srgbClr val="F79646"/>
                      </a:solidFill>
                      <a:prstDash val="solid"/>
                    </a:lnT>
                    <a:lnB w="6350">
                      <a:solidFill>
                        <a:srgbClr val="F79646"/>
                      </a:solidFill>
                      <a:prstDash val="soli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350" b="1">
                          <a:solidFill>
                            <a:srgbClr val="4F6228"/>
                          </a:solidFill>
                          <a:latin typeface="Calibri"/>
                          <a:cs typeface="Calibri"/>
                        </a:rPr>
                        <a:t>√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B="0" marT="59690">
                    <a:lnL w="6350">
                      <a:solidFill>
                        <a:srgbClr val="F79646"/>
                      </a:solidFill>
                      <a:prstDash val="solid"/>
                    </a:lnL>
                    <a:lnR w="6350">
                      <a:solidFill>
                        <a:srgbClr val="F79646"/>
                      </a:solidFill>
                      <a:prstDash val="solid"/>
                    </a:lnR>
                    <a:lnT w="6350">
                      <a:solidFill>
                        <a:srgbClr val="F79646"/>
                      </a:solidFill>
                      <a:prstDash val="solid"/>
                    </a:lnT>
                    <a:lnB w="6350">
                      <a:solidFill>
                        <a:srgbClr val="F79646"/>
                      </a:solidFill>
                      <a:prstDash val="soli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350" b="1">
                          <a:solidFill>
                            <a:srgbClr val="4F6228"/>
                          </a:solidFill>
                          <a:latin typeface="Calibri"/>
                          <a:cs typeface="Calibri"/>
                        </a:rPr>
                        <a:t>√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B="0" marT="59690">
                    <a:lnL w="6350">
                      <a:solidFill>
                        <a:srgbClr val="F79646"/>
                      </a:solidFill>
                      <a:prstDash val="solid"/>
                    </a:lnL>
                    <a:lnR w="6350">
                      <a:solidFill>
                        <a:srgbClr val="F79646"/>
                      </a:solidFill>
                      <a:prstDash val="solid"/>
                    </a:lnR>
                    <a:lnT w="6350">
                      <a:solidFill>
                        <a:srgbClr val="F79646"/>
                      </a:solidFill>
                      <a:prstDash val="solid"/>
                    </a:lnT>
                    <a:lnB w="6350">
                      <a:solidFill>
                        <a:srgbClr val="F79646"/>
                      </a:solidFill>
                      <a:prstDash val="soli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350" b="1">
                          <a:solidFill>
                            <a:srgbClr val="4F6228"/>
                          </a:solidFill>
                          <a:latin typeface="Calibri"/>
                          <a:cs typeface="Calibri"/>
                        </a:rPr>
                        <a:t>√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B="0" marT="59690">
                    <a:lnL w="6350">
                      <a:solidFill>
                        <a:srgbClr val="F79646"/>
                      </a:solidFill>
                      <a:prstDash val="solid"/>
                    </a:lnL>
                    <a:lnR w="6350">
                      <a:solidFill>
                        <a:srgbClr val="F79646"/>
                      </a:solidFill>
                      <a:prstDash val="solid"/>
                    </a:lnR>
                    <a:lnT w="6350">
                      <a:solidFill>
                        <a:srgbClr val="F79646"/>
                      </a:solidFill>
                      <a:prstDash val="solid"/>
                    </a:lnT>
                    <a:lnB w="6350">
                      <a:solidFill>
                        <a:srgbClr val="F79646"/>
                      </a:solidFill>
                      <a:prstDash val="solid"/>
                    </a:lnB>
                    <a:solidFill>
                      <a:srgbClr val="F2DCDB"/>
                    </a:solidFill>
                  </a:tcPr>
                </a:tc>
              </a:tr>
              <a:tr h="341034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050" spc="5" b="1">
                          <a:latin typeface="Calibri"/>
                          <a:cs typeface="Calibri"/>
                        </a:rPr>
                        <a:t>1.</a:t>
                      </a:r>
                      <a:r>
                        <a:rPr dirty="0" sz="1050" spc="-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20" b="1">
                          <a:latin typeface="Calibri"/>
                          <a:cs typeface="Calibri"/>
                        </a:rPr>
                        <a:t>Lemma</a:t>
                      </a:r>
                      <a:endParaRPr sz="1050">
                        <a:latin typeface="Calibri"/>
                        <a:cs typeface="Calibri"/>
                      </a:endParaRPr>
                    </a:p>
                    <a:p>
                      <a:pPr marL="14795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750" spc="5" b="1">
                          <a:solidFill>
                            <a:srgbClr val="7F7F7F"/>
                          </a:solidFill>
                          <a:latin typeface="Calibri"/>
                          <a:cs typeface="Calibri"/>
                        </a:rPr>
                        <a:t>(semantics)</a:t>
                      </a:r>
                      <a:endParaRPr sz="750">
                        <a:latin typeface="Calibri"/>
                        <a:cs typeface="Calibri"/>
                      </a:endParaRPr>
                    </a:p>
                  </a:txBody>
                  <a:tcPr marL="0" marR="0" marB="0" marT="23495">
                    <a:lnL w="6350">
                      <a:solidFill>
                        <a:srgbClr val="F79646"/>
                      </a:solidFill>
                      <a:prstDash val="solid"/>
                    </a:lnL>
                    <a:lnR w="6350">
                      <a:solidFill>
                        <a:srgbClr val="F79646"/>
                      </a:solidFill>
                      <a:prstDash val="solid"/>
                    </a:lnR>
                    <a:lnT w="6350">
                      <a:solidFill>
                        <a:srgbClr val="F79646"/>
                      </a:solidFill>
                      <a:prstDash val="solid"/>
                    </a:lnT>
                    <a:lnB w="6350">
                      <a:solidFill>
                        <a:srgbClr val="F79646"/>
                      </a:solidFill>
                      <a:prstDash val="solid"/>
                    </a:lnB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123189" marR="118745" indent="112395">
                        <a:lnSpc>
                          <a:spcPct val="103600"/>
                        </a:lnSpc>
                        <a:spcBef>
                          <a:spcPts val="140"/>
                        </a:spcBef>
                      </a:pPr>
                      <a:r>
                        <a:rPr dirty="0" sz="900" spc="15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Mis-  </a:t>
                      </a:r>
                      <a:r>
                        <a:rPr dirty="0" sz="900" spc="15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z="900" spc="-5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900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900" spc="-5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ec</a:t>
                      </a:r>
                      <a:r>
                        <a:rPr dirty="0" sz="900" spc="-15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900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ion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17780">
                    <a:lnL w="6350">
                      <a:solidFill>
                        <a:srgbClr val="F79646"/>
                      </a:solidFill>
                      <a:prstDash val="solid"/>
                    </a:lnL>
                    <a:lnR w="6350">
                      <a:solidFill>
                        <a:srgbClr val="F79646"/>
                      </a:solidFill>
                      <a:prstDash val="solid"/>
                    </a:lnR>
                    <a:lnT w="6350">
                      <a:solidFill>
                        <a:srgbClr val="F79646"/>
                      </a:solidFill>
                      <a:prstDash val="solid"/>
                    </a:lnT>
                    <a:lnB w="6350">
                      <a:solidFill>
                        <a:srgbClr val="F79646"/>
                      </a:solidFill>
                      <a:prstDash val="solid"/>
                    </a:lnB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350" b="1">
                          <a:solidFill>
                            <a:srgbClr val="4F6228"/>
                          </a:solidFill>
                          <a:latin typeface="Calibri"/>
                          <a:cs typeface="Calibri"/>
                        </a:rPr>
                        <a:t>√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B="0" marT="59690">
                    <a:lnL w="6350">
                      <a:solidFill>
                        <a:srgbClr val="F79646"/>
                      </a:solidFill>
                      <a:prstDash val="solid"/>
                    </a:lnL>
                    <a:lnR w="6350">
                      <a:solidFill>
                        <a:srgbClr val="F79646"/>
                      </a:solidFill>
                      <a:prstDash val="solid"/>
                    </a:lnR>
                    <a:lnT w="6350">
                      <a:solidFill>
                        <a:srgbClr val="F79646"/>
                      </a:solidFill>
                      <a:prstDash val="solid"/>
                    </a:lnT>
                    <a:lnB w="6350">
                      <a:solidFill>
                        <a:srgbClr val="F79646"/>
                      </a:solidFill>
                      <a:prstDash val="solid"/>
                    </a:lnB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350" b="1">
                          <a:solidFill>
                            <a:srgbClr val="4F6228"/>
                          </a:solidFill>
                          <a:latin typeface="Calibri"/>
                          <a:cs typeface="Calibri"/>
                        </a:rPr>
                        <a:t>√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B="0" marT="59690">
                    <a:lnL w="6350">
                      <a:solidFill>
                        <a:srgbClr val="F79646"/>
                      </a:solidFill>
                      <a:prstDash val="solid"/>
                    </a:lnL>
                    <a:lnR w="6350">
                      <a:solidFill>
                        <a:srgbClr val="F79646"/>
                      </a:solidFill>
                      <a:prstDash val="solid"/>
                    </a:lnR>
                    <a:lnT w="6350">
                      <a:solidFill>
                        <a:srgbClr val="F79646"/>
                      </a:solidFill>
                      <a:prstDash val="solid"/>
                    </a:lnT>
                    <a:lnB w="6350">
                      <a:solidFill>
                        <a:srgbClr val="F79646"/>
                      </a:solidFill>
                      <a:prstDash val="solid"/>
                    </a:lnB>
                    <a:solidFill>
                      <a:srgbClr val="FDEFE9"/>
                    </a:solidFill>
                  </a:tcPr>
                </a:tc>
              </a:tr>
              <a:tr h="341034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050" spc="5" b="1">
                          <a:latin typeface="Calibri"/>
                          <a:cs typeface="Calibri"/>
                        </a:rPr>
                        <a:t>2.</a:t>
                      </a:r>
                      <a:r>
                        <a:rPr dirty="0" sz="1050" spc="-1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050" spc="10" b="1">
                          <a:latin typeface="Calibri"/>
                          <a:cs typeface="Calibri"/>
                        </a:rPr>
                        <a:t>Lexeme</a:t>
                      </a:r>
                      <a:endParaRPr sz="1050">
                        <a:latin typeface="Calibri"/>
                        <a:cs typeface="Calibri"/>
                      </a:endParaRPr>
                    </a:p>
                    <a:p>
                      <a:pPr marL="13843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750" spc="5" b="1">
                          <a:solidFill>
                            <a:srgbClr val="7F7F7F"/>
                          </a:solidFill>
                          <a:latin typeface="Calibri"/>
                          <a:cs typeface="Calibri"/>
                        </a:rPr>
                        <a:t>(word</a:t>
                      </a:r>
                      <a:r>
                        <a:rPr dirty="0" sz="750" spc="-15" b="1">
                          <a:solidFill>
                            <a:srgbClr val="7F7F7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750" b="1">
                          <a:solidFill>
                            <a:srgbClr val="7F7F7F"/>
                          </a:solidFill>
                          <a:latin typeface="Calibri"/>
                          <a:cs typeface="Calibri"/>
                        </a:rPr>
                        <a:t>form)</a:t>
                      </a:r>
                      <a:endParaRPr sz="750">
                        <a:latin typeface="Calibri"/>
                        <a:cs typeface="Calibri"/>
                      </a:endParaRPr>
                    </a:p>
                  </a:txBody>
                  <a:tcPr marL="0" marR="0" marB="0" marT="23495">
                    <a:lnL w="6350">
                      <a:solidFill>
                        <a:srgbClr val="F79646"/>
                      </a:solidFill>
                      <a:prstDash val="solid"/>
                    </a:lnL>
                    <a:lnR w="6350">
                      <a:solidFill>
                        <a:srgbClr val="F79646"/>
                      </a:solidFill>
                      <a:prstDash val="solid"/>
                    </a:lnR>
                    <a:lnT w="6350">
                      <a:solidFill>
                        <a:srgbClr val="F79646"/>
                      </a:solidFill>
                      <a:prstDash val="solid"/>
                    </a:lnT>
                    <a:lnB w="6350">
                      <a:solidFill>
                        <a:srgbClr val="F79646"/>
                      </a:solidFill>
                      <a:prstDash val="soli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350" b="1">
                          <a:solidFill>
                            <a:srgbClr val="4F6228"/>
                          </a:solidFill>
                          <a:latin typeface="Calibri"/>
                          <a:cs typeface="Calibri"/>
                        </a:rPr>
                        <a:t>√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B="0" marT="59690">
                    <a:lnL w="6350">
                      <a:solidFill>
                        <a:srgbClr val="F79646"/>
                      </a:solidFill>
                      <a:prstDash val="solid"/>
                    </a:lnL>
                    <a:lnR w="6350">
                      <a:solidFill>
                        <a:srgbClr val="F79646"/>
                      </a:solidFill>
                      <a:prstDash val="solid"/>
                    </a:lnR>
                    <a:lnT w="6350">
                      <a:solidFill>
                        <a:srgbClr val="F79646"/>
                      </a:solidFill>
                      <a:prstDash val="solid"/>
                    </a:lnT>
                    <a:lnB w="6350">
                      <a:solidFill>
                        <a:srgbClr val="F79646"/>
                      </a:solidFill>
                      <a:prstDash val="soli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marL="123189" marR="118745" indent="112395">
                        <a:lnSpc>
                          <a:spcPct val="103600"/>
                        </a:lnSpc>
                        <a:spcBef>
                          <a:spcPts val="140"/>
                        </a:spcBef>
                      </a:pPr>
                      <a:r>
                        <a:rPr dirty="0" sz="900" spc="15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Mis-  </a:t>
                      </a:r>
                      <a:r>
                        <a:rPr dirty="0" sz="900" spc="15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dirty="0" sz="900" spc="-5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dirty="0" sz="900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l</a:t>
                      </a:r>
                      <a:r>
                        <a:rPr dirty="0" sz="900" spc="-5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ec</a:t>
                      </a:r>
                      <a:r>
                        <a:rPr dirty="0" sz="900" spc="-15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dirty="0" sz="900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ion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17780">
                    <a:lnL w="6350">
                      <a:solidFill>
                        <a:srgbClr val="F79646"/>
                      </a:solidFill>
                      <a:prstDash val="solid"/>
                    </a:lnL>
                    <a:lnR w="6350">
                      <a:solidFill>
                        <a:srgbClr val="F79646"/>
                      </a:solidFill>
                      <a:prstDash val="solid"/>
                    </a:lnR>
                    <a:lnT w="6350">
                      <a:solidFill>
                        <a:srgbClr val="F79646"/>
                      </a:solidFill>
                      <a:prstDash val="solid"/>
                    </a:lnT>
                    <a:lnB w="6350">
                      <a:solidFill>
                        <a:srgbClr val="F79646"/>
                      </a:solidFill>
                      <a:prstDash val="soli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900" spc="10" b="1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Partial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93345">
                    <a:lnL w="6350">
                      <a:solidFill>
                        <a:srgbClr val="F79646"/>
                      </a:solidFill>
                      <a:prstDash val="solid"/>
                    </a:lnL>
                    <a:lnR w="6350">
                      <a:solidFill>
                        <a:srgbClr val="F79646"/>
                      </a:solidFill>
                      <a:prstDash val="solid"/>
                    </a:lnR>
                    <a:lnT w="6350">
                      <a:solidFill>
                        <a:srgbClr val="F79646"/>
                      </a:solidFill>
                      <a:prstDash val="solid"/>
                    </a:lnT>
                    <a:lnB w="6350">
                      <a:solidFill>
                        <a:srgbClr val="F79646"/>
                      </a:solidFill>
                      <a:prstDash val="solid"/>
                    </a:lnB>
                    <a:solidFill>
                      <a:srgbClr val="F2DCDB"/>
                    </a:solidFill>
                  </a:tcPr>
                </a:tc>
              </a:tr>
              <a:tr h="3410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900" spc="10" b="1">
                          <a:latin typeface="Calibri"/>
                          <a:cs typeface="Calibri"/>
                        </a:rPr>
                        <a:t>Articulation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93345">
                    <a:lnL w="6350">
                      <a:solidFill>
                        <a:srgbClr val="F79646"/>
                      </a:solidFill>
                      <a:prstDash val="solid"/>
                    </a:lnL>
                    <a:lnR w="6350">
                      <a:solidFill>
                        <a:srgbClr val="F79646"/>
                      </a:solidFill>
                      <a:prstDash val="solid"/>
                    </a:lnR>
                    <a:lnT w="6350">
                      <a:solidFill>
                        <a:srgbClr val="F79646"/>
                      </a:solidFill>
                      <a:prstDash val="solid"/>
                    </a:lnT>
                    <a:lnB w="6350">
                      <a:solidFill>
                        <a:srgbClr val="F79646"/>
                      </a:solidFill>
                      <a:prstDash val="solid"/>
                    </a:lnB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350" b="1">
                          <a:solidFill>
                            <a:srgbClr val="4F6228"/>
                          </a:solidFill>
                          <a:latin typeface="Calibri"/>
                          <a:cs typeface="Calibri"/>
                        </a:rPr>
                        <a:t>√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B="0" marT="59690">
                    <a:lnL w="6350">
                      <a:solidFill>
                        <a:srgbClr val="F79646"/>
                      </a:solidFill>
                      <a:prstDash val="solid"/>
                    </a:lnL>
                    <a:lnR w="6350">
                      <a:solidFill>
                        <a:srgbClr val="F79646"/>
                      </a:solidFill>
                      <a:prstDash val="solid"/>
                    </a:lnR>
                    <a:lnT w="6350">
                      <a:solidFill>
                        <a:srgbClr val="F79646"/>
                      </a:solidFill>
                      <a:prstDash val="solid"/>
                    </a:lnT>
                    <a:lnB w="6350">
                      <a:solidFill>
                        <a:srgbClr val="F79646"/>
                      </a:solidFill>
                      <a:prstDash val="solid"/>
                    </a:lnB>
                    <a:solidFill>
                      <a:srgbClr val="FDEFE9"/>
                    </a:solidFil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dirty="0" sz="1350" b="1">
                          <a:solidFill>
                            <a:srgbClr val="4F6228"/>
                          </a:solidFill>
                          <a:latin typeface="Calibri"/>
                          <a:cs typeface="Calibri"/>
                        </a:rPr>
                        <a:t>√</a:t>
                      </a:r>
                      <a:endParaRPr sz="1350">
                        <a:latin typeface="Calibri"/>
                        <a:cs typeface="Calibri"/>
                      </a:endParaRPr>
                    </a:p>
                  </a:txBody>
                  <a:tcPr marL="0" marR="0" marB="0" marT="59690">
                    <a:lnL w="6350">
                      <a:solidFill>
                        <a:srgbClr val="F79646"/>
                      </a:solidFill>
                      <a:prstDash val="solid"/>
                    </a:lnL>
                    <a:lnR w="6350">
                      <a:solidFill>
                        <a:srgbClr val="F79646"/>
                      </a:solidFill>
                      <a:prstDash val="solid"/>
                    </a:lnR>
                    <a:lnT w="6350">
                      <a:solidFill>
                        <a:srgbClr val="F79646"/>
                      </a:solidFill>
                      <a:prstDash val="solid"/>
                    </a:lnT>
                    <a:lnB w="6350">
                      <a:solidFill>
                        <a:srgbClr val="F79646"/>
                      </a:solidFill>
                      <a:prstDash val="soli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dirty="0" sz="900" b="1">
                          <a:solidFill>
                            <a:srgbClr val="C00000"/>
                          </a:solidFill>
                          <a:latin typeface="Calibri"/>
                          <a:cs typeface="Calibri"/>
                        </a:rPr>
                        <a:t>X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B="0" marT="93345">
                    <a:lnL w="6350">
                      <a:solidFill>
                        <a:srgbClr val="F79646"/>
                      </a:solidFill>
                      <a:prstDash val="solid"/>
                    </a:lnL>
                    <a:lnR w="6350">
                      <a:solidFill>
                        <a:srgbClr val="F79646"/>
                      </a:solidFill>
                      <a:prstDash val="solid"/>
                    </a:lnR>
                    <a:lnT w="6350">
                      <a:solidFill>
                        <a:srgbClr val="F79646"/>
                      </a:solidFill>
                      <a:prstDash val="solid"/>
                    </a:lnT>
                    <a:lnB w="6350">
                      <a:solidFill>
                        <a:srgbClr val="F79646"/>
                      </a:solidFill>
                      <a:prstDash val="solid"/>
                    </a:lnB>
                    <a:solidFill>
                      <a:srgbClr val="93CDDD"/>
                    </a:solidFill>
                  </a:tcPr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1317551" y="2522861"/>
            <a:ext cx="616585" cy="593090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algn="ctr" marL="12065" marR="5080" indent="6985">
              <a:lnSpc>
                <a:spcPct val="103600"/>
              </a:lnSpc>
              <a:spcBef>
                <a:spcPts val="85"/>
              </a:spcBef>
            </a:pPr>
            <a:r>
              <a:rPr dirty="0" sz="900" spc="10">
                <a:latin typeface="Calibri"/>
                <a:cs typeface="Calibri"/>
              </a:rPr>
              <a:t>Semantic  </a:t>
            </a:r>
            <a:r>
              <a:rPr dirty="0" sz="900" spc="5">
                <a:latin typeface="Calibri"/>
                <a:cs typeface="Calibri"/>
              </a:rPr>
              <a:t>S</a:t>
            </a:r>
            <a:r>
              <a:rPr dirty="0" sz="900" spc="20">
                <a:latin typeface="Calibri"/>
                <a:cs typeface="Calibri"/>
              </a:rPr>
              <a:t>ub</a:t>
            </a:r>
            <a:r>
              <a:rPr dirty="0" sz="900" spc="-5">
                <a:latin typeface="Calibri"/>
                <a:cs typeface="Calibri"/>
              </a:rPr>
              <a:t>s</a:t>
            </a:r>
            <a:r>
              <a:rPr dirty="0" sz="900">
                <a:latin typeface="Calibri"/>
                <a:cs typeface="Calibri"/>
              </a:rPr>
              <a:t>t</a:t>
            </a:r>
            <a:r>
              <a:rPr dirty="0" sz="900" spc="20">
                <a:latin typeface="Calibri"/>
                <a:cs typeface="Calibri"/>
              </a:rPr>
              <a:t>i</a:t>
            </a:r>
            <a:r>
              <a:rPr dirty="0" sz="900">
                <a:latin typeface="Calibri"/>
                <a:cs typeface="Calibri"/>
              </a:rPr>
              <a:t>t</a:t>
            </a:r>
            <a:r>
              <a:rPr dirty="0" sz="900" spc="20">
                <a:latin typeface="Calibri"/>
                <a:cs typeface="Calibri"/>
              </a:rPr>
              <a:t>u</a:t>
            </a:r>
            <a:r>
              <a:rPr dirty="0" sz="900">
                <a:latin typeface="Calibri"/>
                <a:cs typeface="Calibri"/>
              </a:rPr>
              <a:t>t</a:t>
            </a:r>
            <a:r>
              <a:rPr dirty="0" sz="900" spc="20">
                <a:latin typeface="Calibri"/>
                <a:cs typeface="Calibri"/>
              </a:rPr>
              <a:t>i</a:t>
            </a:r>
            <a:r>
              <a:rPr dirty="0" sz="900" spc="20">
                <a:latin typeface="Calibri"/>
                <a:cs typeface="Calibri"/>
              </a:rPr>
              <a:t>o</a:t>
            </a:r>
            <a:r>
              <a:rPr dirty="0" sz="900" spc="5">
                <a:latin typeface="Calibri"/>
                <a:cs typeface="Calibri"/>
              </a:rPr>
              <a:t>n  </a:t>
            </a:r>
            <a:r>
              <a:rPr dirty="0" sz="900" spc="5">
                <a:latin typeface="Calibri"/>
                <a:cs typeface="Calibri"/>
              </a:rPr>
              <a:t>Crossword</a:t>
            </a:r>
            <a:endParaRPr sz="900">
              <a:latin typeface="Calibri"/>
              <a:cs typeface="Calibri"/>
            </a:endParaRPr>
          </a:p>
          <a:p>
            <a:pPr algn="ctr" marL="2540">
              <a:lnSpc>
                <a:spcPct val="100000"/>
              </a:lnSpc>
              <a:spcBef>
                <a:spcPts val="40"/>
              </a:spcBef>
            </a:pPr>
            <a:r>
              <a:rPr dirty="0" sz="900" spc="25">
                <a:latin typeface="Wingdings"/>
                <a:cs typeface="Wingdings"/>
              </a:rPr>
              <a:t></a:t>
            </a:r>
            <a:r>
              <a:rPr dirty="0" sz="900" spc="-40">
                <a:latin typeface="Times New Roman"/>
                <a:cs typeface="Times New Roman"/>
              </a:rPr>
              <a:t> </a:t>
            </a:r>
            <a:r>
              <a:rPr dirty="0" sz="900" spc="5">
                <a:latin typeface="Calibri"/>
                <a:cs typeface="Calibri"/>
              </a:rPr>
              <a:t>Jigsaw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32939" y="2527761"/>
            <a:ext cx="569595" cy="6134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1905">
              <a:lnSpc>
                <a:spcPct val="102899"/>
              </a:lnSpc>
              <a:spcBef>
                <a:spcPts val="95"/>
              </a:spcBef>
            </a:pPr>
            <a:r>
              <a:rPr dirty="0" sz="750" spc="10">
                <a:latin typeface="Calibri"/>
                <a:cs typeface="Calibri"/>
              </a:rPr>
              <a:t>Phonological  </a:t>
            </a:r>
            <a:r>
              <a:rPr dirty="0" sz="750" spc="10">
                <a:latin typeface="Calibri"/>
                <a:cs typeface="Calibri"/>
              </a:rPr>
              <a:t>s</a:t>
            </a:r>
            <a:r>
              <a:rPr dirty="0" sz="750" spc="25">
                <a:latin typeface="Calibri"/>
                <a:cs typeface="Calibri"/>
              </a:rPr>
              <a:t>ub</a:t>
            </a:r>
            <a:r>
              <a:rPr dirty="0" sz="750" spc="10">
                <a:latin typeface="Calibri"/>
                <a:cs typeface="Calibri"/>
              </a:rPr>
              <a:t>s</a:t>
            </a:r>
            <a:r>
              <a:rPr dirty="0" sz="750" spc="15">
                <a:latin typeface="Calibri"/>
                <a:cs typeface="Calibri"/>
              </a:rPr>
              <a:t>t</a:t>
            </a:r>
            <a:r>
              <a:rPr dirty="0" sz="750" spc="20">
                <a:latin typeface="Calibri"/>
                <a:cs typeface="Calibri"/>
              </a:rPr>
              <a:t>i</a:t>
            </a:r>
            <a:r>
              <a:rPr dirty="0" sz="750" spc="15">
                <a:latin typeface="Calibri"/>
                <a:cs typeface="Calibri"/>
              </a:rPr>
              <a:t>t</a:t>
            </a:r>
            <a:r>
              <a:rPr dirty="0" sz="750" spc="25">
                <a:latin typeface="Calibri"/>
                <a:cs typeface="Calibri"/>
              </a:rPr>
              <a:t>u</a:t>
            </a:r>
            <a:r>
              <a:rPr dirty="0" sz="750" spc="15">
                <a:latin typeface="Calibri"/>
                <a:cs typeface="Calibri"/>
              </a:rPr>
              <a:t>t</a:t>
            </a:r>
            <a:r>
              <a:rPr dirty="0" sz="750" spc="-20">
                <a:latin typeface="Calibri"/>
                <a:cs typeface="Calibri"/>
              </a:rPr>
              <a:t>i</a:t>
            </a:r>
            <a:r>
              <a:rPr dirty="0" sz="750" spc="25">
                <a:latin typeface="Calibri"/>
                <a:cs typeface="Calibri"/>
              </a:rPr>
              <a:t>o</a:t>
            </a:r>
            <a:r>
              <a:rPr dirty="0" sz="750" spc="10">
                <a:latin typeface="Calibri"/>
                <a:cs typeface="Calibri"/>
              </a:rPr>
              <a:t>n</a:t>
            </a:r>
            <a:r>
              <a:rPr dirty="0" sz="750" spc="-75">
                <a:latin typeface="Calibri"/>
                <a:cs typeface="Calibri"/>
              </a:rPr>
              <a:t> </a:t>
            </a:r>
            <a:r>
              <a:rPr dirty="0" sz="750" spc="5">
                <a:latin typeface="Calibri"/>
                <a:cs typeface="Calibri"/>
              </a:rPr>
              <a:t>/  m</a:t>
            </a:r>
            <a:r>
              <a:rPr dirty="0" sz="750" spc="20">
                <a:latin typeface="Calibri"/>
                <a:cs typeface="Calibri"/>
              </a:rPr>
              <a:t>alap</a:t>
            </a:r>
            <a:r>
              <a:rPr dirty="0" sz="750" spc="5">
                <a:latin typeface="Calibri"/>
                <a:cs typeface="Calibri"/>
              </a:rPr>
              <a:t>r</a:t>
            </a:r>
            <a:r>
              <a:rPr dirty="0" sz="750" spc="20">
                <a:latin typeface="Calibri"/>
                <a:cs typeface="Calibri"/>
              </a:rPr>
              <a:t>opi</a:t>
            </a:r>
            <a:r>
              <a:rPr dirty="0" sz="750" spc="10">
                <a:latin typeface="Calibri"/>
                <a:cs typeface="Calibri"/>
              </a:rPr>
              <a:t>s</a:t>
            </a:r>
            <a:r>
              <a:rPr dirty="0" sz="750" spc="5">
                <a:latin typeface="Calibri"/>
                <a:cs typeface="Calibri"/>
              </a:rPr>
              <a:t>m  </a:t>
            </a:r>
            <a:r>
              <a:rPr dirty="0" sz="750" spc="15">
                <a:latin typeface="Calibri"/>
                <a:cs typeface="Calibri"/>
              </a:rPr>
              <a:t>concubine</a:t>
            </a:r>
            <a:r>
              <a:rPr dirty="0" sz="750" spc="-114">
                <a:latin typeface="Calibri"/>
                <a:cs typeface="Calibri"/>
              </a:rPr>
              <a:t> </a:t>
            </a:r>
            <a:r>
              <a:rPr dirty="0" sz="750" spc="20">
                <a:latin typeface="Wingdings"/>
                <a:cs typeface="Wingdings"/>
              </a:rPr>
              <a:t></a:t>
            </a:r>
            <a:r>
              <a:rPr dirty="0" sz="750" spc="20">
                <a:latin typeface="Times New Roman"/>
                <a:cs typeface="Times New Roman"/>
              </a:rPr>
              <a:t> </a:t>
            </a:r>
            <a:r>
              <a:rPr dirty="0" sz="750" spc="15">
                <a:latin typeface="Calibri"/>
                <a:cs typeface="Calibri"/>
              </a:rPr>
              <a:t>porcupine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58138" y="2522861"/>
            <a:ext cx="506730" cy="44830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10489">
              <a:lnSpc>
                <a:spcPct val="100000"/>
              </a:lnSpc>
              <a:spcBef>
                <a:spcPts val="135"/>
              </a:spcBef>
            </a:pPr>
            <a:r>
              <a:rPr dirty="0" sz="1350">
                <a:latin typeface="Calibri"/>
                <a:cs typeface="Calibri"/>
              </a:rPr>
              <a:t>TOT</a:t>
            </a:r>
            <a:endParaRPr sz="13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1350" spc="15">
                <a:latin typeface="Calibri"/>
                <a:cs typeface="Calibri"/>
              </a:rPr>
              <a:t>ef</a:t>
            </a:r>
            <a:r>
              <a:rPr dirty="0" sz="1350" spc="-30">
                <a:latin typeface="Calibri"/>
                <a:cs typeface="Calibri"/>
              </a:rPr>
              <a:t>f</a:t>
            </a:r>
            <a:r>
              <a:rPr dirty="0" sz="1350" spc="15">
                <a:latin typeface="Calibri"/>
                <a:cs typeface="Calibri"/>
              </a:rPr>
              <a:t>e</a:t>
            </a:r>
            <a:r>
              <a:rPr dirty="0" sz="1350" spc="5">
                <a:latin typeface="Calibri"/>
                <a:cs typeface="Calibri"/>
              </a:rPr>
              <a:t>c</a:t>
            </a:r>
            <a:r>
              <a:rPr dirty="0" sz="1350" spc="5">
                <a:latin typeface="Calibri"/>
                <a:cs typeface="Calibri"/>
              </a:rPr>
              <a:t>t</a:t>
            </a:r>
            <a:r>
              <a:rPr dirty="0" sz="1350" spc="15">
                <a:latin typeface="Calibri"/>
                <a:cs typeface="Calibri"/>
              </a:rPr>
              <a:t>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2766" y="588545"/>
            <a:ext cx="3187700" cy="2139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20">
                <a:latin typeface="Calibri"/>
                <a:cs typeface="Calibri"/>
              </a:rPr>
              <a:t>How </a:t>
            </a:r>
            <a:r>
              <a:rPr dirty="0" sz="1200" spc="-5">
                <a:latin typeface="Calibri"/>
                <a:cs typeface="Calibri"/>
              </a:rPr>
              <a:t>errors </a:t>
            </a:r>
            <a:r>
              <a:rPr dirty="0" sz="1200">
                <a:latin typeface="Calibri"/>
                <a:cs typeface="Calibri"/>
              </a:rPr>
              <a:t>provide </a:t>
            </a:r>
            <a:r>
              <a:rPr dirty="0" sz="1200" spc="10">
                <a:latin typeface="Calibri"/>
                <a:cs typeface="Calibri"/>
              </a:rPr>
              <a:t>evidence </a:t>
            </a:r>
            <a:r>
              <a:rPr dirty="0" sz="1200">
                <a:latin typeface="Calibri"/>
                <a:cs typeface="Calibri"/>
              </a:rPr>
              <a:t>for </a:t>
            </a:r>
            <a:r>
              <a:rPr dirty="0" sz="1200" spc="15">
                <a:latin typeface="Calibri"/>
                <a:cs typeface="Calibri"/>
              </a:rPr>
              <a:t>two-stage</a:t>
            </a:r>
            <a:r>
              <a:rPr dirty="0" sz="1200" spc="10">
                <a:latin typeface="Calibri"/>
                <a:cs typeface="Calibri"/>
              </a:rPr>
              <a:t> </a:t>
            </a:r>
            <a:r>
              <a:rPr dirty="0" sz="1200" spc="20"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3733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2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559994"/>
            <a:ext cx="579755" cy="3644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65405">
              <a:lnSpc>
                <a:spcPts val="700"/>
              </a:lnSpc>
              <a:spcBef>
                <a:spcPts val="13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911733"/>
            <a:ext cx="553085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7297" y="480922"/>
            <a:ext cx="13373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How </a:t>
            </a:r>
            <a:r>
              <a:rPr dirty="0" sz="1100" spc="-70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are words</a:t>
            </a:r>
            <a:r>
              <a:rPr dirty="0" sz="1100" spc="120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dirty="0" sz="1100" spc="-45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stored?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3333B2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3333B2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33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878584"/>
            <a:ext cx="17189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solidFill>
                  <a:srgbClr val="D6D6EF"/>
                </a:solidFill>
                <a:latin typeface="Tahoma"/>
                <a:cs typeface="Tahoma"/>
                <a:hlinkClick r:id="rId7" action="ppaction://hlinksldjump"/>
              </a:rPr>
              <a:t>Meaning-related</a:t>
            </a:r>
            <a:r>
              <a:rPr dirty="0" sz="1100" spc="-10">
                <a:solidFill>
                  <a:srgbClr val="D6D6EF"/>
                </a:solidFill>
                <a:latin typeface="Tahoma"/>
                <a:cs typeface="Tahoma"/>
                <a:hlinkClick r:id="rId7" action="ppaction://hlinksldjump"/>
              </a:rPr>
              <a:t>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7" action="ppaction://hlinksldjump"/>
              </a:rPr>
              <a:t>relationships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303183"/>
            <a:ext cx="727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5">
                <a:solidFill>
                  <a:srgbClr val="D6D6EF"/>
                </a:solidFill>
                <a:latin typeface="Tahoma"/>
                <a:cs typeface="Tahoma"/>
                <a:hlinkClick r:id="rId14" action="ppaction://hlinksldjump"/>
              </a:rPr>
              <a:t>Lexical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4" action="ppaction://hlinksldjump"/>
              </a:rPr>
              <a:t> </a:t>
            </a:r>
            <a:r>
              <a:rPr dirty="0" sz="1100" spc="-60">
                <a:solidFill>
                  <a:srgbClr val="D6D6EF"/>
                </a:solidFill>
                <a:latin typeface="Tahoma"/>
                <a:cs typeface="Tahoma"/>
                <a:hlinkClick r:id="rId14" action="ppaction://hlinksldjump"/>
              </a:rPr>
              <a:t>gaps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727770"/>
            <a:ext cx="15227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6" action="ppaction://hlinksldjump"/>
              </a:rPr>
              <a:t>Form-related</a:t>
            </a:r>
            <a:r>
              <a:rPr dirty="0" sz="1100" spc="-15">
                <a:solidFill>
                  <a:srgbClr val="D6D6EF"/>
                </a:solidFill>
                <a:latin typeface="Tahoma"/>
                <a:cs typeface="Tahoma"/>
                <a:hlinkClick r:id="rId16" action="ppaction://hlinksldjump"/>
              </a:rPr>
              <a:t>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6" action="ppaction://hlinksldjump"/>
              </a:rPr>
              <a:t>relationships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297" y="2152369"/>
            <a:ext cx="16675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Exploring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semantic</a:t>
            </a:r>
            <a:r>
              <a:rPr dirty="0" sz="1100" spc="15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 </a:t>
            </a:r>
            <a:r>
              <a:rPr dirty="0" sz="1100" spc="-60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networks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7297" y="2576968"/>
            <a:ext cx="26924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Exploring </a:t>
            </a:r>
            <a:r>
              <a:rPr dirty="0" sz="1100" spc="-65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word </a:t>
            </a:r>
            <a:r>
              <a:rPr dirty="0" sz="1100" spc="-35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production </a:t>
            </a: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using </a:t>
            </a:r>
            <a:r>
              <a:rPr dirty="0" sz="1100" spc="-6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speech</a:t>
            </a:r>
            <a:r>
              <a:rPr dirty="0" sz="1100" spc="-2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 </a:t>
            </a:r>
            <a:r>
              <a:rPr dirty="0" sz="1100" spc="-55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errors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7297" y="3001567"/>
            <a:ext cx="10496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>
                <a:solidFill>
                  <a:srgbClr val="3333B2"/>
                </a:solidFill>
                <a:latin typeface="Tahoma"/>
                <a:cs typeface="Tahoma"/>
                <a:hlinkClick r:id="rId23" action="ppaction://hlinksldjump"/>
              </a:rPr>
              <a:t>5-minute</a:t>
            </a:r>
            <a:r>
              <a:rPr dirty="0" sz="1100" spc="-50">
                <a:solidFill>
                  <a:srgbClr val="3333B2"/>
                </a:solidFill>
                <a:latin typeface="Tahoma"/>
                <a:cs typeface="Tahoma"/>
                <a:hlinkClick r:id="rId23" action="ppaction://hlinksldjump"/>
              </a:rPr>
              <a:t> </a:t>
            </a:r>
            <a:r>
              <a:rPr dirty="0" sz="1100" spc="-40">
                <a:solidFill>
                  <a:srgbClr val="3333B2"/>
                </a:solidFill>
                <a:latin typeface="Tahoma"/>
                <a:cs typeface="Tahoma"/>
                <a:hlinkClick r:id="rId23" action="ppaction://hlinksldjump"/>
              </a:rPr>
              <a:t>Exercise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3733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2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559994"/>
            <a:ext cx="579755" cy="5219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65405">
              <a:lnSpc>
                <a:spcPts val="700"/>
              </a:lnSpc>
              <a:spcBef>
                <a:spcPts val="13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7297" y="911731"/>
            <a:ext cx="30835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latin typeface="Tahoma"/>
                <a:cs typeface="Tahoma"/>
              </a:rPr>
              <a:t>How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many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15">
                <a:latin typeface="Tahoma"/>
                <a:cs typeface="Tahoma"/>
              </a:rPr>
              <a:t>‘units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of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meaning’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in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the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following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75">
                <a:latin typeface="Tahoma"/>
                <a:cs typeface="Tahoma"/>
              </a:rPr>
              <a:t>words: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38561" y="3103490"/>
            <a:ext cx="527685" cy="76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3333B2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3333B2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34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7360" y="1196909"/>
            <a:ext cx="930910" cy="128587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4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40">
                <a:latin typeface="Tahoma"/>
                <a:cs typeface="Tahoma"/>
              </a:rPr>
              <a:t>Dogs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45">
                <a:latin typeface="Tahoma"/>
                <a:cs typeface="Tahoma"/>
              </a:rPr>
              <a:t>Laughed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0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35">
                <a:latin typeface="Tahoma"/>
                <a:cs typeface="Tahoma"/>
              </a:rPr>
              <a:t>Working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35">
                <a:latin typeface="Tahoma"/>
                <a:cs typeface="Tahoma"/>
              </a:rPr>
              <a:t>Believe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40">
                <a:latin typeface="Tahoma"/>
                <a:cs typeface="Tahoma"/>
              </a:rPr>
              <a:t>Unbelievable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45">
                <a:latin typeface="Tahoma"/>
                <a:cs typeface="Tahoma"/>
              </a:rPr>
              <a:t>Sang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341965"/>
            <a:ext cx="683260" cy="710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Verdana"/>
              <a:cs typeface="Verdana"/>
            </a:endParaRPr>
          </a:p>
          <a:p>
            <a:pPr marL="12700" marR="167640">
              <a:lnSpc>
                <a:spcPts val="700"/>
              </a:lnSpc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51752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35">
                <a:hlinkClick r:id="rId6" action="ppaction://hlinksldjump"/>
              </a:rPr>
              <a:t>Blends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7297" y="1178849"/>
            <a:ext cx="3554095" cy="875665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775"/>
              </a:spcBef>
            </a:pPr>
            <a:r>
              <a:rPr dirty="0" sz="1100" spc="-70" b="1">
                <a:latin typeface="Tahoma"/>
                <a:cs typeface="Tahoma"/>
              </a:rPr>
              <a:t>Semantic </a:t>
            </a:r>
            <a:r>
              <a:rPr dirty="0" sz="1100" spc="-50">
                <a:latin typeface="Tahoma"/>
                <a:cs typeface="Tahoma"/>
              </a:rPr>
              <a:t>and </a:t>
            </a:r>
            <a:r>
              <a:rPr dirty="0" sz="1100" spc="-75" b="1">
                <a:latin typeface="Tahoma"/>
                <a:cs typeface="Tahoma"/>
              </a:rPr>
              <a:t>phonological</a:t>
            </a:r>
            <a:r>
              <a:rPr dirty="0" sz="1100" spc="-35" b="1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processes</a:t>
            </a:r>
            <a:endParaRPr sz="1100">
              <a:latin typeface="Tahoma"/>
              <a:cs typeface="Tahoma"/>
            </a:endParaRPr>
          </a:p>
          <a:p>
            <a:pPr algn="just" marL="12700" marR="5080">
              <a:lnSpc>
                <a:spcPct val="102600"/>
              </a:lnSpc>
              <a:spcBef>
                <a:spcPts val="635"/>
              </a:spcBef>
            </a:pPr>
            <a:r>
              <a:rPr dirty="0" sz="1100" spc="-50">
                <a:latin typeface="Tahoma"/>
                <a:cs typeface="Tahoma"/>
              </a:rPr>
              <a:t>Combines </a:t>
            </a:r>
            <a:r>
              <a:rPr dirty="0" sz="1100" spc="-70" b="1">
                <a:latin typeface="Tahoma"/>
                <a:cs typeface="Tahoma"/>
              </a:rPr>
              <a:t>opportunistic </a:t>
            </a:r>
            <a:r>
              <a:rPr dirty="0" sz="1100" spc="-25">
                <a:latin typeface="Tahoma"/>
                <a:cs typeface="Tahoma"/>
              </a:rPr>
              <a:t>activation </a:t>
            </a:r>
            <a:r>
              <a:rPr dirty="0" sz="1100" spc="120">
                <a:latin typeface="Tahoma"/>
                <a:cs typeface="Tahoma"/>
              </a:rPr>
              <a:t>/ </a:t>
            </a:r>
            <a:r>
              <a:rPr dirty="0" sz="1100" spc="-55">
                <a:latin typeface="Tahoma"/>
                <a:cs typeface="Tahoma"/>
              </a:rPr>
              <a:t>assembly </a:t>
            </a:r>
            <a:r>
              <a:rPr dirty="0" sz="1100" spc="-50">
                <a:latin typeface="Tahoma"/>
                <a:cs typeface="Tahoma"/>
              </a:rPr>
              <a:t>(biases </a:t>
            </a:r>
            <a:r>
              <a:rPr dirty="0" sz="1100" spc="-65">
                <a:latin typeface="Tahoma"/>
                <a:cs typeface="Tahoma"/>
              </a:rPr>
              <a:t>speed  </a:t>
            </a:r>
            <a:r>
              <a:rPr dirty="0" sz="1100" spc="-55">
                <a:latin typeface="Tahoma"/>
                <a:cs typeface="Tahoma"/>
              </a:rPr>
              <a:t>over </a:t>
            </a:r>
            <a:r>
              <a:rPr dirty="0" sz="1100" spc="-35">
                <a:latin typeface="Tahoma"/>
                <a:cs typeface="Tahoma"/>
              </a:rPr>
              <a:t>accuracy) </a:t>
            </a:r>
            <a:r>
              <a:rPr dirty="0" sz="1100" spc="-25">
                <a:latin typeface="Tahoma"/>
                <a:cs typeface="Tahoma"/>
              </a:rPr>
              <a:t>with </a:t>
            </a:r>
            <a:r>
              <a:rPr dirty="0" sz="1100" spc="-85" b="1">
                <a:latin typeface="Tahoma"/>
                <a:cs typeface="Tahoma"/>
              </a:rPr>
              <a:t>rigorous </a:t>
            </a:r>
            <a:r>
              <a:rPr dirty="0" sz="1100" spc="-35">
                <a:latin typeface="Tahoma"/>
                <a:cs typeface="Tahoma"/>
              </a:rPr>
              <a:t>monitoring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55">
                <a:latin typeface="Tahoma"/>
                <a:cs typeface="Tahoma"/>
              </a:rPr>
              <a:t>prevent </a:t>
            </a:r>
            <a:r>
              <a:rPr dirty="0" sz="1100" spc="-30">
                <a:latin typeface="Tahoma"/>
                <a:cs typeface="Tahoma"/>
              </a:rPr>
              <a:t>‘leakage’  </a:t>
            </a:r>
            <a:r>
              <a:rPr dirty="0" sz="1100" spc="-35">
                <a:latin typeface="Tahoma"/>
                <a:cs typeface="Tahoma"/>
              </a:rPr>
              <a:t>of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nonwords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2160992"/>
            <a:ext cx="627380" cy="133413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95275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0">
              <a:latin typeface="Verdana"/>
              <a:cs typeface="Verdana"/>
            </a:endParaRPr>
          </a:p>
          <a:p>
            <a:pPr marL="12700" marR="113030">
              <a:lnSpc>
                <a:spcPts val="700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2069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4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algn="r" marR="1016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10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5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3733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2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559994"/>
            <a:ext cx="579755" cy="3644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65405">
              <a:lnSpc>
                <a:spcPts val="700"/>
              </a:lnSpc>
              <a:spcBef>
                <a:spcPts val="13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911733"/>
            <a:ext cx="553085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7297" y="480922"/>
            <a:ext cx="13373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How </a:t>
            </a:r>
            <a:r>
              <a:rPr dirty="0" sz="1100" spc="-70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are words</a:t>
            </a:r>
            <a:r>
              <a:rPr dirty="0" sz="1100" spc="120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dirty="0" sz="1100" spc="-45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stored?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34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3333B2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878584"/>
            <a:ext cx="17189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solidFill>
                  <a:srgbClr val="D6D6EF"/>
                </a:solidFill>
                <a:latin typeface="Tahoma"/>
                <a:cs typeface="Tahoma"/>
                <a:hlinkClick r:id="rId7" action="ppaction://hlinksldjump"/>
              </a:rPr>
              <a:t>Meaning-related</a:t>
            </a:r>
            <a:r>
              <a:rPr dirty="0" sz="1100" spc="-10">
                <a:solidFill>
                  <a:srgbClr val="D6D6EF"/>
                </a:solidFill>
                <a:latin typeface="Tahoma"/>
                <a:cs typeface="Tahoma"/>
                <a:hlinkClick r:id="rId7" action="ppaction://hlinksldjump"/>
              </a:rPr>
              <a:t>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7" action="ppaction://hlinksldjump"/>
              </a:rPr>
              <a:t>relationships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303183"/>
            <a:ext cx="727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5">
                <a:solidFill>
                  <a:srgbClr val="D6D6EF"/>
                </a:solidFill>
                <a:latin typeface="Tahoma"/>
                <a:cs typeface="Tahoma"/>
                <a:hlinkClick r:id="rId14" action="ppaction://hlinksldjump"/>
              </a:rPr>
              <a:t>Lexical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4" action="ppaction://hlinksldjump"/>
              </a:rPr>
              <a:t> </a:t>
            </a:r>
            <a:r>
              <a:rPr dirty="0" sz="1100" spc="-60">
                <a:solidFill>
                  <a:srgbClr val="D6D6EF"/>
                </a:solidFill>
                <a:latin typeface="Tahoma"/>
                <a:cs typeface="Tahoma"/>
                <a:hlinkClick r:id="rId14" action="ppaction://hlinksldjump"/>
              </a:rPr>
              <a:t>gaps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727770"/>
            <a:ext cx="15227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6" action="ppaction://hlinksldjump"/>
              </a:rPr>
              <a:t>Form-related</a:t>
            </a:r>
            <a:r>
              <a:rPr dirty="0" sz="1100" spc="-15">
                <a:solidFill>
                  <a:srgbClr val="D6D6EF"/>
                </a:solidFill>
                <a:latin typeface="Tahoma"/>
                <a:cs typeface="Tahoma"/>
                <a:hlinkClick r:id="rId16" action="ppaction://hlinksldjump"/>
              </a:rPr>
              <a:t>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6" action="ppaction://hlinksldjump"/>
              </a:rPr>
              <a:t>relationships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297" y="2152369"/>
            <a:ext cx="16675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Exploring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semantic</a:t>
            </a:r>
            <a:r>
              <a:rPr dirty="0" sz="1100" spc="15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 </a:t>
            </a:r>
            <a:r>
              <a:rPr dirty="0" sz="1100" spc="-60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networks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7297" y="2576968"/>
            <a:ext cx="26924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Exploring </a:t>
            </a:r>
            <a:r>
              <a:rPr dirty="0" sz="1100" spc="-65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word </a:t>
            </a:r>
            <a:r>
              <a:rPr dirty="0" sz="1100" spc="-35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production </a:t>
            </a: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using </a:t>
            </a:r>
            <a:r>
              <a:rPr dirty="0" sz="1100" spc="-6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speech</a:t>
            </a:r>
            <a:r>
              <a:rPr dirty="0" sz="1100" spc="-2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 </a:t>
            </a:r>
            <a:r>
              <a:rPr dirty="0" sz="1100" spc="-55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errors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7297" y="3001567"/>
            <a:ext cx="10496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5-minute</a:t>
            </a: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Exercise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3733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2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559994"/>
            <a:ext cx="579755" cy="5219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65405">
              <a:lnSpc>
                <a:spcPts val="700"/>
              </a:lnSpc>
              <a:spcBef>
                <a:spcPts val="13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7297" y="875244"/>
            <a:ext cx="3497579" cy="173037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229235">
              <a:lnSpc>
                <a:spcPct val="102600"/>
              </a:lnSpc>
              <a:spcBef>
                <a:spcPts val="55"/>
              </a:spcBef>
            </a:pPr>
            <a:r>
              <a:rPr dirty="0" sz="1100" spc="5">
                <a:latin typeface="Tahoma"/>
                <a:cs typeface="Tahoma"/>
              </a:rPr>
              <a:t>Kail, </a:t>
            </a:r>
            <a:r>
              <a:rPr dirty="0" sz="1100" spc="-15">
                <a:latin typeface="Tahoma"/>
                <a:cs typeface="Tahoma"/>
              </a:rPr>
              <a:t>R., </a:t>
            </a:r>
            <a:r>
              <a:rPr dirty="0" sz="1100" spc="85">
                <a:latin typeface="Tahoma"/>
                <a:cs typeface="Tahoma"/>
              </a:rPr>
              <a:t>&amp; </a:t>
            </a:r>
            <a:r>
              <a:rPr dirty="0" sz="1100" spc="-45">
                <a:latin typeface="Tahoma"/>
                <a:cs typeface="Tahoma"/>
              </a:rPr>
              <a:t>Leonard, </a:t>
            </a:r>
            <a:r>
              <a:rPr dirty="0" sz="1100" spc="5">
                <a:latin typeface="Tahoma"/>
                <a:cs typeface="Tahoma"/>
              </a:rPr>
              <a:t>L. </a:t>
            </a:r>
            <a:r>
              <a:rPr dirty="0" sz="1100" spc="-40">
                <a:latin typeface="Tahoma"/>
                <a:cs typeface="Tahoma"/>
              </a:rPr>
              <a:t>(1986). </a:t>
            </a:r>
            <a:r>
              <a:rPr dirty="0" sz="1100" spc="-55" i="1">
                <a:latin typeface="Trebuchet MS"/>
                <a:cs typeface="Trebuchet MS"/>
              </a:rPr>
              <a:t>Word-finding </a:t>
            </a:r>
            <a:r>
              <a:rPr dirty="0" sz="1100" spc="-75" i="1">
                <a:latin typeface="Trebuchet MS"/>
                <a:cs typeface="Trebuchet MS"/>
              </a:rPr>
              <a:t>abilities </a:t>
            </a:r>
            <a:r>
              <a:rPr dirty="0" sz="1100" spc="-60" i="1">
                <a:latin typeface="Trebuchet MS"/>
                <a:cs typeface="Trebuchet MS"/>
              </a:rPr>
              <a:t>in  </a:t>
            </a:r>
            <a:r>
              <a:rPr dirty="0" sz="1100" spc="-60" i="1">
                <a:latin typeface="Trebuchet MS"/>
                <a:cs typeface="Trebuchet MS"/>
              </a:rPr>
              <a:t>language-impaired</a:t>
            </a:r>
            <a:r>
              <a:rPr dirty="0" sz="1100" spc="25" i="1">
                <a:latin typeface="Trebuchet MS"/>
                <a:cs typeface="Trebuchet MS"/>
              </a:rPr>
              <a:t> </a:t>
            </a:r>
            <a:r>
              <a:rPr dirty="0" sz="1100" spc="-65" i="1">
                <a:latin typeface="Trebuchet MS"/>
                <a:cs typeface="Trebuchet MS"/>
              </a:rPr>
              <a:t>children</a:t>
            </a:r>
            <a:r>
              <a:rPr dirty="0" sz="1100" spc="-65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640"/>
              </a:spcBef>
            </a:pPr>
            <a:r>
              <a:rPr dirty="0" sz="1100" spc="-25">
                <a:latin typeface="Tahoma"/>
                <a:cs typeface="Tahoma"/>
              </a:rPr>
              <a:t>Bishop, </a:t>
            </a:r>
            <a:r>
              <a:rPr dirty="0" sz="1100" spc="5">
                <a:latin typeface="Tahoma"/>
                <a:cs typeface="Tahoma"/>
              </a:rPr>
              <a:t>D. </a:t>
            </a:r>
            <a:r>
              <a:rPr dirty="0" sz="1100" spc="15">
                <a:latin typeface="Tahoma"/>
                <a:cs typeface="Tahoma"/>
              </a:rPr>
              <a:t>V. M., </a:t>
            </a:r>
            <a:r>
              <a:rPr dirty="0" sz="1100" spc="85">
                <a:latin typeface="Tahoma"/>
                <a:cs typeface="Tahoma"/>
              </a:rPr>
              <a:t>&amp; </a:t>
            </a:r>
            <a:r>
              <a:rPr dirty="0" sz="1100" spc="-50">
                <a:latin typeface="Tahoma"/>
                <a:cs typeface="Tahoma"/>
              </a:rPr>
              <a:t>Norbury, </a:t>
            </a:r>
            <a:r>
              <a:rPr dirty="0" sz="1100">
                <a:latin typeface="Tahoma"/>
                <a:cs typeface="Tahoma"/>
              </a:rPr>
              <a:t>C. </a:t>
            </a:r>
            <a:r>
              <a:rPr dirty="0" sz="1100" spc="5">
                <a:latin typeface="Tahoma"/>
                <a:cs typeface="Tahoma"/>
              </a:rPr>
              <a:t>F. </a:t>
            </a:r>
            <a:r>
              <a:rPr dirty="0" sz="1100" spc="-40">
                <a:latin typeface="Tahoma"/>
                <a:cs typeface="Tahoma"/>
              </a:rPr>
              <a:t>(2005). </a:t>
            </a:r>
            <a:r>
              <a:rPr dirty="0" sz="1100" spc="-35">
                <a:latin typeface="Tahoma"/>
                <a:cs typeface="Tahoma"/>
              </a:rPr>
              <a:t>Executive  functions </a:t>
            </a:r>
            <a:r>
              <a:rPr dirty="0" sz="1100" spc="-25">
                <a:latin typeface="Tahoma"/>
                <a:cs typeface="Tahoma"/>
              </a:rPr>
              <a:t>in </a:t>
            </a:r>
            <a:r>
              <a:rPr dirty="0" sz="1100" spc="-35">
                <a:latin typeface="Tahoma"/>
                <a:cs typeface="Tahoma"/>
              </a:rPr>
              <a:t>children </a:t>
            </a:r>
            <a:r>
              <a:rPr dirty="0" sz="1100" spc="-25">
                <a:latin typeface="Tahoma"/>
                <a:cs typeface="Tahoma"/>
              </a:rPr>
              <a:t>with </a:t>
            </a:r>
            <a:r>
              <a:rPr dirty="0" sz="1100" spc="-35">
                <a:latin typeface="Tahoma"/>
                <a:cs typeface="Tahoma"/>
              </a:rPr>
              <a:t>communication </a:t>
            </a:r>
            <a:r>
              <a:rPr dirty="0" sz="1100" spc="-40">
                <a:latin typeface="Tahoma"/>
                <a:cs typeface="Tahoma"/>
              </a:rPr>
              <a:t>impairments, </a:t>
            </a:r>
            <a:r>
              <a:rPr dirty="0" sz="1100" spc="-25">
                <a:latin typeface="Tahoma"/>
                <a:cs typeface="Tahoma"/>
              </a:rPr>
              <a:t>in  </a:t>
            </a:r>
            <a:r>
              <a:rPr dirty="0" sz="1100" spc="-30">
                <a:latin typeface="Tahoma"/>
                <a:cs typeface="Tahoma"/>
              </a:rPr>
              <a:t>relation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20">
                <a:latin typeface="Tahoma"/>
                <a:cs typeface="Tahoma"/>
              </a:rPr>
              <a:t>autistic </a:t>
            </a:r>
            <a:r>
              <a:rPr dirty="0" sz="1100" spc="-45">
                <a:latin typeface="Tahoma"/>
                <a:cs typeface="Tahoma"/>
              </a:rPr>
              <a:t>symptomatology: </a:t>
            </a:r>
            <a:r>
              <a:rPr dirty="0" sz="1100" spc="-110">
                <a:latin typeface="Tahoma"/>
                <a:cs typeface="Tahoma"/>
              </a:rPr>
              <a:t>I </a:t>
            </a:r>
            <a:r>
              <a:rPr dirty="0" sz="1100" spc="-45">
                <a:latin typeface="Tahoma"/>
                <a:cs typeface="Tahoma"/>
              </a:rPr>
              <a:t>Generativity. </a:t>
            </a:r>
            <a:r>
              <a:rPr dirty="0" sz="1100" spc="-40" i="1">
                <a:latin typeface="Trebuchet MS"/>
                <a:cs typeface="Trebuchet MS"/>
              </a:rPr>
              <a:t>Autism</a:t>
            </a:r>
            <a:r>
              <a:rPr dirty="0" sz="1100" spc="-40">
                <a:latin typeface="Tahoma"/>
                <a:cs typeface="Tahoma"/>
              </a:rPr>
              <a:t>,  </a:t>
            </a:r>
            <a:r>
              <a:rPr dirty="0" sz="1100" spc="-35" i="1">
                <a:latin typeface="Trebuchet MS"/>
                <a:cs typeface="Trebuchet MS"/>
              </a:rPr>
              <a:t>9 </a:t>
            </a:r>
            <a:r>
              <a:rPr dirty="0" sz="1100" spc="-25">
                <a:latin typeface="Tahoma"/>
                <a:cs typeface="Tahoma"/>
              </a:rPr>
              <a:t>(1),</a:t>
            </a:r>
            <a:r>
              <a:rPr dirty="0" sz="1100" spc="-16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7–27.</a:t>
            </a:r>
            <a:endParaRPr sz="1100">
              <a:latin typeface="Tahoma"/>
              <a:cs typeface="Tahoma"/>
            </a:endParaRPr>
          </a:p>
          <a:p>
            <a:pPr marL="12700" marR="17145">
              <a:lnSpc>
                <a:spcPct val="102699"/>
              </a:lnSpc>
              <a:spcBef>
                <a:spcPts val="635"/>
              </a:spcBef>
            </a:pPr>
            <a:r>
              <a:rPr dirty="0" sz="1100" spc="-50">
                <a:latin typeface="Tahoma"/>
                <a:cs typeface="Tahoma"/>
              </a:rPr>
              <a:t>Gomez, </a:t>
            </a:r>
            <a:r>
              <a:rPr dirty="0" sz="1100" spc="-5">
                <a:latin typeface="Tahoma"/>
                <a:cs typeface="Tahoma"/>
              </a:rPr>
              <a:t>R. </a:t>
            </a:r>
            <a:r>
              <a:rPr dirty="0" sz="1100" spc="-30">
                <a:latin typeface="Tahoma"/>
                <a:cs typeface="Tahoma"/>
              </a:rPr>
              <a:t>G., </a:t>
            </a:r>
            <a:r>
              <a:rPr dirty="0" sz="1100" spc="85">
                <a:latin typeface="Tahoma"/>
                <a:cs typeface="Tahoma"/>
              </a:rPr>
              <a:t>&amp; </a:t>
            </a:r>
            <a:r>
              <a:rPr dirty="0" sz="1100" spc="-20">
                <a:latin typeface="Tahoma"/>
                <a:cs typeface="Tahoma"/>
              </a:rPr>
              <a:t>White, </a:t>
            </a:r>
            <a:r>
              <a:rPr dirty="0" sz="1100" spc="5">
                <a:latin typeface="Tahoma"/>
                <a:cs typeface="Tahoma"/>
              </a:rPr>
              <a:t>D. </a:t>
            </a:r>
            <a:r>
              <a:rPr dirty="0" sz="1100" spc="15">
                <a:latin typeface="Tahoma"/>
                <a:cs typeface="Tahoma"/>
              </a:rPr>
              <a:t>A. </a:t>
            </a:r>
            <a:r>
              <a:rPr dirty="0" sz="1100" spc="-40">
                <a:latin typeface="Tahoma"/>
                <a:cs typeface="Tahoma"/>
              </a:rPr>
              <a:t>(2006). </a:t>
            </a:r>
            <a:r>
              <a:rPr dirty="0" sz="1100" spc="-30">
                <a:latin typeface="Tahoma"/>
                <a:cs typeface="Tahoma"/>
              </a:rPr>
              <a:t>Using </a:t>
            </a:r>
            <a:r>
              <a:rPr dirty="0" sz="1100" spc="-45">
                <a:latin typeface="Tahoma"/>
                <a:cs typeface="Tahoma"/>
              </a:rPr>
              <a:t>verbal fluency 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35">
                <a:latin typeface="Tahoma"/>
                <a:cs typeface="Tahoma"/>
              </a:rPr>
              <a:t>detect </a:t>
            </a:r>
            <a:r>
              <a:rPr dirty="0" sz="1100" spc="-55">
                <a:latin typeface="Tahoma"/>
                <a:cs typeface="Tahoma"/>
              </a:rPr>
              <a:t>very </a:t>
            </a:r>
            <a:r>
              <a:rPr dirty="0" sz="1100" spc="-25">
                <a:latin typeface="Tahoma"/>
                <a:cs typeface="Tahoma"/>
              </a:rPr>
              <a:t>mild </a:t>
            </a:r>
            <a:r>
              <a:rPr dirty="0" sz="1100" spc="-50">
                <a:latin typeface="Tahoma"/>
                <a:cs typeface="Tahoma"/>
              </a:rPr>
              <a:t>dementia</a:t>
            </a:r>
            <a:r>
              <a:rPr dirty="0" sz="1100" spc="75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30">
                <a:latin typeface="Tahoma"/>
                <a:cs typeface="Tahoma"/>
              </a:rPr>
              <a:t>Alzheimer </a:t>
            </a:r>
            <a:r>
              <a:rPr dirty="0" sz="1100" spc="-40">
                <a:latin typeface="Tahoma"/>
                <a:cs typeface="Tahoma"/>
              </a:rPr>
              <a:t>type.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45" i="1">
                <a:latin typeface="Trebuchet MS"/>
                <a:cs typeface="Trebuchet MS"/>
              </a:rPr>
              <a:t>Archives </a:t>
            </a:r>
            <a:r>
              <a:rPr dirty="0" sz="1100" spc="-80" i="1">
                <a:latin typeface="Trebuchet MS"/>
                <a:cs typeface="Trebuchet MS"/>
              </a:rPr>
              <a:t>of </a:t>
            </a:r>
            <a:r>
              <a:rPr dirty="0" sz="1100" spc="-60" i="1">
                <a:latin typeface="Trebuchet MS"/>
                <a:cs typeface="Trebuchet MS"/>
              </a:rPr>
              <a:t>Clinical </a:t>
            </a:r>
            <a:r>
              <a:rPr dirty="0" sz="1100" spc="-45" i="1">
                <a:latin typeface="Trebuchet MS"/>
                <a:cs typeface="Trebuchet MS"/>
              </a:rPr>
              <a:t>Neuropsychology</a:t>
            </a:r>
            <a:r>
              <a:rPr dirty="0" sz="1100" spc="-45">
                <a:latin typeface="Tahoma"/>
                <a:cs typeface="Tahoma"/>
              </a:rPr>
              <a:t>, </a:t>
            </a:r>
            <a:r>
              <a:rPr dirty="0" sz="1100" spc="-35" i="1">
                <a:latin typeface="Trebuchet MS"/>
                <a:cs typeface="Trebuchet MS"/>
              </a:rPr>
              <a:t>21 </a:t>
            </a:r>
            <a:r>
              <a:rPr dirty="0" sz="1100" spc="-25">
                <a:latin typeface="Tahoma"/>
                <a:cs typeface="Tahoma"/>
              </a:rPr>
              <a:t>(8),</a:t>
            </a:r>
            <a:r>
              <a:rPr dirty="0" sz="1100" spc="-4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771–775.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38561" y="3103490"/>
            <a:ext cx="527685" cy="76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3333B2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341965"/>
            <a:ext cx="683260" cy="28359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Verdana"/>
              <a:cs typeface="Verdana"/>
            </a:endParaRPr>
          </a:p>
          <a:p>
            <a:pPr marL="12700" marR="167640">
              <a:lnSpc>
                <a:spcPts val="700"/>
              </a:lnSpc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50">
              <a:latin typeface="Verdana"/>
              <a:cs typeface="Verdana"/>
            </a:endParaRPr>
          </a:p>
          <a:p>
            <a:pPr marL="12700" marR="120014">
              <a:lnSpc>
                <a:spcPts val="700"/>
              </a:lnSpc>
              <a:spcBef>
                <a:spcPts val="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0764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207645">
              <a:lnSpc>
                <a:spcPct val="103800"/>
              </a:lnSpc>
              <a:spcBef>
                <a:spcPts val="235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35179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50">
              <a:latin typeface="Verdana"/>
              <a:cs typeface="Verdana"/>
            </a:endParaRPr>
          </a:p>
          <a:p>
            <a:pPr marL="12700" marR="168910">
              <a:lnSpc>
                <a:spcPts val="700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108585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4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51752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35">
                <a:hlinkClick r:id="rId6" action="ppaction://hlinksldjump"/>
              </a:rPr>
              <a:t>Blends</a:t>
            </a:r>
          </a:p>
        </p:txBody>
      </p:sp>
      <p:sp>
        <p:nvSpPr>
          <p:cNvPr id="6" name="object 6"/>
          <p:cNvSpPr/>
          <p:nvPr/>
        </p:nvSpPr>
        <p:spPr>
          <a:xfrm>
            <a:off x="402253" y="835228"/>
            <a:ext cx="1481817" cy="176406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003996" y="726556"/>
            <a:ext cx="1764032" cy="198140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6" action="ppaction://hlinksldjump"/>
              </a:rPr>
              <a:t>6</a:t>
            </a:r>
            <a:r>
              <a:rPr dirty="0" sz="600" spc="-155">
                <a:latin typeface="Verdana"/>
                <a:cs typeface="Verdana"/>
                <a:hlinkClick r:id="rId26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6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6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6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6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37338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700" marR="5080" indent="-63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20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092293"/>
            <a:ext cx="568325" cy="8286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3333B2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92710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92710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907963"/>
            <a:ext cx="548640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5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gap?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160992"/>
            <a:ext cx="617220" cy="35877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559994"/>
            <a:ext cx="579755" cy="3644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65405">
              <a:lnSpc>
                <a:spcPts val="700"/>
              </a:lnSpc>
              <a:spcBef>
                <a:spcPts val="135"/>
              </a:spcBef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sem. 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3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911733"/>
            <a:ext cx="553085" cy="26606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7297" y="480922"/>
            <a:ext cx="13373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How </a:t>
            </a:r>
            <a:r>
              <a:rPr dirty="0" sz="1100" spc="-70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are words</a:t>
            </a:r>
            <a:r>
              <a:rPr dirty="0" sz="1100" spc="120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dirty="0" sz="1100" spc="-45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stored?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6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878584"/>
            <a:ext cx="17189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solidFill>
                  <a:srgbClr val="3333B2"/>
                </a:solidFill>
                <a:latin typeface="Tahoma"/>
                <a:cs typeface="Tahoma"/>
                <a:hlinkClick r:id="rId7" action="ppaction://hlinksldjump"/>
              </a:rPr>
              <a:t>Meaning-related</a:t>
            </a:r>
            <a:r>
              <a:rPr dirty="0" sz="1100" spc="-10">
                <a:solidFill>
                  <a:srgbClr val="3333B2"/>
                </a:solidFill>
                <a:latin typeface="Tahoma"/>
                <a:cs typeface="Tahoma"/>
                <a:hlinkClick r:id="rId7" action="ppaction://hlinksldjump"/>
              </a:rPr>
              <a:t> </a:t>
            </a:r>
            <a:r>
              <a:rPr dirty="0" sz="1100" spc="-40">
                <a:solidFill>
                  <a:srgbClr val="3333B2"/>
                </a:solidFill>
                <a:latin typeface="Tahoma"/>
                <a:cs typeface="Tahoma"/>
                <a:hlinkClick r:id="rId7" action="ppaction://hlinksldjump"/>
              </a:rPr>
              <a:t>relationships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303183"/>
            <a:ext cx="7270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5">
                <a:solidFill>
                  <a:srgbClr val="D6D6EF"/>
                </a:solidFill>
                <a:latin typeface="Tahoma"/>
                <a:cs typeface="Tahoma"/>
                <a:hlinkClick r:id="rId14" action="ppaction://hlinksldjump"/>
              </a:rPr>
              <a:t>Lexical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4" action="ppaction://hlinksldjump"/>
              </a:rPr>
              <a:t> </a:t>
            </a:r>
            <a:r>
              <a:rPr dirty="0" sz="1100" spc="-60">
                <a:solidFill>
                  <a:srgbClr val="D6D6EF"/>
                </a:solidFill>
                <a:latin typeface="Tahoma"/>
                <a:cs typeface="Tahoma"/>
                <a:hlinkClick r:id="rId14" action="ppaction://hlinksldjump"/>
              </a:rPr>
              <a:t>gaps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727770"/>
            <a:ext cx="15227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6" action="ppaction://hlinksldjump"/>
              </a:rPr>
              <a:t>Form-related</a:t>
            </a:r>
            <a:r>
              <a:rPr dirty="0" sz="1100" spc="-15">
                <a:solidFill>
                  <a:srgbClr val="D6D6EF"/>
                </a:solidFill>
                <a:latin typeface="Tahoma"/>
                <a:cs typeface="Tahoma"/>
                <a:hlinkClick r:id="rId16" action="ppaction://hlinksldjump"/>
              </a:rPr>
              <a:t>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6" action="ppaction://hlinksldjump"/>
              </a:rPr>
              <a:t>relationships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297" y="2152369"/>
            <a:ext cx="16675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Exploring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semantic</a:t>
            </a:r>
            <a:r>
              <a:rPr dirty="0" sz="1100" spc="15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 </a:t>
            </a:r>
            <a:r>
              <a:rPr dirty="0" sz="1100" spc="-60">
                <a:solidFill>
                  <a:srgbClr val="D6D6EF"/>
                </a:solidFill>
                <a:latin typeface="Tahoma"/>
                <a:cs typeface="Tahoma"/>
                <a:hlinkClick r:id="rId19" action="ppaction://hlinksldjump"/>
              </a:rPr>
              <a:t>networks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7297" y="2576968"/>
            <a:ext cx="26924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Exploring </a:t>
            </a:r>
            <a:r>
              <a:rPr dirty="0" sz="1100" spc="-65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word </a:t>
            </a:r>
            <a:r>
              <a:rPr dirty="0" sz="1100" spc="-35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production </a:t>
            </a: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using </a:t>
            </a:r>
            <a:r>
              <a:rPr dirty="0" sz="1100" spc="-6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speech</a:t>
            </a:r>
            <a:r>
              <a:rPr dirty="0" sz="1100" spc="-2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 </a:t>
            </a:r>
            <a:r>
              <a:rPr dirty="0" sz="1100" spc="-55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errors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7297" y="3001567"/>
            <a:ext cx="10496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5-minute</a:t>
            </a: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 </a:t>
            </a:r>
            <a:r>
              <a:rPr dirty="0" sz="1100" spc="-40">
                <a:solidFill>
                  <a:srgbClr val="D6D6EF"/>
                </a:solidFill>
                <a:latin typeface="Tahoma"/>
                <a:cs typeface="Tahoma"/>
                <a:hlinkClick r:id="rId23" action="ppaction://hlinksldjump"/>
              </a:rPr>
              <a:t>Exercise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71099" y="85095"/>
            <a:ext cx="554355" cy="20510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 indent="67945">
              <a:lnSpc>
                <a:spcPts val="700"/>
              </a:lnSpc>
              <a:spcBef>
                <a:spcPts val="135"/>
              </a:spcBef>
            </a:pP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03 -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Lexical  </a:t>
            </a:r>
            <a:r>
              <a:rPr dirty="0" sz="600" spc="-4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p</a:t>
            </a:r>
            <a:r>
              <a:rPr dirty="0" sz="600" spc="-6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resen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a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t</a:t>
            </a:r>
            <a:r>
              <a:rPr dirty="0" sz="600" spc="-1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i</a:t>
            </a:r>
            <a:r>
              <a:rPr dirty="0" sz="600" spc="-6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ons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341965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565104"/>
            <a:ext cx="683260" cy="4870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167640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How </a:t>
            </a:r>
            <a:r>
              <a:rPr dirty="0" sz="600" spc="-6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are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words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stored?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4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Storage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4" action="ppaction://hlinksldjump"/>
              </a:rPr>
              <a:t>metaphors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Data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from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production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errors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Blends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092293"/>
            <a:ext cx="617220" cy="158432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3975">
              <a:lnSpc>
                <a:spcPts val="700"/>
              </a:lnSpc>
              <a:spcBef>
                <a:spcPts val="135"/>
              </a:spcBef>
            </a:pP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Meaning-related 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7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141605">
              <a:lnSpc>
                <a:spcPct val="152200"/>
              </a:lnSpc>
              <a:spcBef>
                <a:spcPts val="5"/>
              </a:spcBef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Hyponymy </a:t>
            </a:r>
            <a:r>
              <a:rPr dirty="0" sz="400" spc="-35"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Synonymy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Antonymy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Homonymy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Polysemy</a:t>
            </a:r>
            <a:endParaRPr sz="400">
              <a:latin typeface="Verdana"/>
              <a:cs typeface="Verdana"/>
            </a:endParaRPr>
          </a:p>
          <a:p>
            <a:pPr marL="62865" marR="141605">
              <a:lnSpc>
                <a:spcPct val="103800"/>
              </a:lnSpc>
              <a:spcBef>
                <a:spcPts val="229"/>
              </a:spcBef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Homonyms </a:t>
            </a:r>
            <a:r>
              <a:rPr dirty="0" sz="400" spc="-4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versus 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Polysemes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Lexical</a:t>
            </a:r>
            <a:r>
              <a:rPr dirty="0" sz="600" spc="-1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gaps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2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What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is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a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lexical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gap?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Form-related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16" action="ppaction://hlinksldjump"/>
              </a:rPr>
              <a:t>rels.</a:t>
            </a:r>
            <a:endParaRPr sz="600">
              <a:latin typeface="Verdana"/>
              <a:cs typeface="Verdana"/>
            </a:endParaRPr>
          </a:p>
          <a:p>
            <a:pPr marL="37465" marR="285750">
              <a:lnSpc>
                <a:spcPct val="152200"/>
              </a:lnSpc>
              <a:spcBef>
                <a:spcPts val="2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Homophony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Homography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Exploring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 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sem.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9900" y="92009"/>
            <a:ext cx="289306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baseline="9920" sz="2100" spc="-67">
                <a:hlinkClick r:id="rId8" action="ppaction://hlinksldjump"/>
              </a:rPr>
              <a:t>Hyponymy </a:t>
            </a:r>
            <a:r>
              <a:rPr dirty="0" sz="1000" spc="55">
                <a:hlinkClick r:id="rId8" action="ppaction://hlinksldjump"/>
              </a:rPr>
              <a:t>HYPO </a:t>
            </a:r>
            <a:r>
              <a:rPr dirty="0" sz="1000" spc="45">
                <a:hlinkClick r:id="rId8" action="ppaction://hlinksldjump"/>
              </a:rPr>
              <a:t>= </a:t>
            </a:r>
            <a:r>
              <a:rPr dirty="0" sz="1000" spc="-45">
                <a:hlinkClick r:id="rId8" action="ppaction://hlinksldjump"/>
              </a:rPr>
              <a:t>under, </a:t>
            </a:r>
            <a:r>
              <a:rPr dirty="0" sz="1000" spc="75">
                <a:hlinkClick r:id="rId8" action="ppaction://hlinksldjump"/>
              </a:rPr>
              <a:t>NYM </a:t>
            </a:r>
            <a:r>
              <a:rPr dirty="0" sz="1000" spc="45">
                <a:hlinkClick r:id="rId8" action="ppaction://hlinksldjump"/>
              </a:rPr>
              <a:t>=</a:t>
            </a:r>
            <a:r>
              <a:rPr dirty="0" sz="1000" spc="15">
                <a:hlinkClick r:id="rId8" action="ppaction://hlinksldjump"/>
              </a:rPr>
              <a:t> </a:t>
            </a:r>
            <a:r>
              <a:rPr dirty="0" sz="1000" spc="-40">
                <a:hlinkClick r:id="rId8" action="ppaction://hlinksldjump"/>
              </a:rPr>
              <a:t>name/word</a:t>
            </a: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3913263" y="2666708"/>
            <a:ext cx="579755" cy="2603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19" action="ppaction://hlinksldjump"/>
              </a:rPr>
              <a:t>networks</a:t>
            </a:r>
            <a:endParaRPr sz="600">
              <a:latin typeface="Verdana"/>
              <a:cs typeface="Verdana"/>
            </a:endParaRPr>
          </a:p>
          <a:p>
            <a:pPr marL="37465" marR="5080">
              <a:lnSpc>
                <a:spcPct val="103800"/>
              </a:lnSpc>
              <a:spcBef>
                <a:spcPts val="254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Paradigms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for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exploring  semantic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networks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13263" y="2983014"/>
            <a:ext cx="553085" cy="1974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Speech</a:t>
            </a:r>
            <a:r>
              <a:rPr dirty="0" sz="600" spc="-1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600" spc="-60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errors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of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speech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errors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13263" y="3236074"/>
            <a:ext cx="627380" cy="2628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10160">
              <a:lnSpc>
                <a:spcPts val="675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5-minute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600" spc="-50">
                <a:solidFill>
                  <a:srgbClr val="9494D7"/>
                </a:solidFill>
                <a:latin typeface="Verdana"/>
                <a:cs typeface="Verdana"/>
                <a:hlinkClick r:id="rId23" action="ppaction://hlinksldjump"/>
              </a:rPr>
              <a:t>Exercise</a:t>
            </a:r>
            <a:endParaRPr sz="600">
              <a:latin typeface="Verdana"/>
              <a:cs typeface="Verdana"/>
            </a:endParaRPr>
          </a:p>
          <a:p>
            <a:pPr algn="r" marR="5080">
              <a:lnSpc>
                <a:spcPts val="575"/>
              </a:lnSpc>
              <a:spcBef>
                <a:spcPts val="105"/>
              </a:spcBef>
            </a:pP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7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4" action="ppaction://hlinksldjump"/>
              </a:rPr>
              <a:t>/</a:t>
            </a:r>
            <a:r>
              <a:rPr dirty="0" sz="600" spc="-155">
                <a:latin typeface="Verdana"/>
                <a:cs typeface="Verdana"/>
                <a:hlinkClick r:id="rId24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4" action="ppaction://hlinksldjump"/>
              </a:rPr>
              <a:t>35</a:t>
            </a:r>
            <a:endParaRPr sz="600">
              <a:latin typeface="Verdana"/>
              <a:cs typeface="Verdana"/>
            </a:endParaRPr>
          </a:p>
          <a:p>
            <a:pPr marL="12700">
              <a:lnSpc>
                <a:spcPts val="575"/>
              </a:lnSpc>
            </a:pP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Bibliography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297" y="700860"/>
            <a:ext cx="25126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 i="1">
                <a:latin typeface="Trebuchet MS"/>
                <a:cs typeface="Trebuchet MS"/>
              </a:rPr>
              <a:t>Hypo </a:t>
            </a:r>
            <a:r>
              <a:rPr dirty="0" sz="1100" spc="-70">
                <a:latin typeface="Tahoma"/>
                <a:cs typeface="Tahoma"/>
              </a:rPr>
              <a:t>means </a:t>
            </a:r>
            <a:r>
              <a:rPr dirty="0" sz="1100" spc="-65" i="1">
                <a:latin typeface="Trebuchet MS"/>
                <a:cs typeface="Trebuchet MS"/>
              </a:rPr>
              <a:t>under</a:t>
            </a:r>
            <a:r>
              <a:rPr dirty="0" sz="1100" spc="-65">
                <a:latin typeface="Tahoma"/>
                <a:cs typeface="Tahoma"/>
              </a:rPr>
              <a:t>, </a:t>
            </a:r>
            <a:r>
              <a:rPr dirty="0" sz="1100" spc="-50">
                <a:latin typeface="Tahoma"/>
                <a:cs typeface="Tahoma"/>
              </a:rPr>
              <a:t>and </a:t>
            </a:r>
            <a:r>
              <a:rPr dirty="0" sz="1100" spc="-45" i="1">
                <a:latin typeface="Trebuchet MS"/>
                <a:cs typeface="Trebuchet MS"/>
              </a:rPr>
              <a:t>nym </a:t>
            </a:r>
            <a:r>
              <a:rPr dirty="0" sz="1100" spc="-70">
                <a:latin typeface="Tahoma"/>
                <a:cs typeface="Tahoma"/>
              </a:rPr>
              <a:t>means</a:t>
            </a:r>
            <a:r>
              <a:rPr dirty="0" sz="1100" spc="170">
                <a:latin typeface="Tahoma"/>
                <a:cs typeface="Tahoma"/>
              </a:rPr>
              <a:t> </a:t>
            </a:r>
            <a:r>
              <a:rPr dirty="0" sz="1100" spc="-60" i="1">
                <a:latin typeface="Trebuchet MS"/>
                <a:cs typeface="Trebuchet MS"/>
              </a:rPr>
              <a:t>name</a:t>
            </a:r>
            <a:r>
              <a:rPr dirty="0" sz="1100" spc="-6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</p:spTree>
  </p:cSld>
  <p:clrMapOvr>
    <a:masterClrMapping/>
  </p:clrMapOvr>
  <p:transition spd="fast">
    <p:cut thruBlk="0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2020-03-24T09:43:28Z</dcterms:created>
  <dcterms:modified xsi:type="dcterms:W3CDTF">2020-03-24T09:43:28Z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2018-10-17T00:00:00Z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2020-03-24T00:00:00Z</vt:filetime>
  </property>
</Properties>
</file>